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A46849A8-22D6-43D9-A6C3-B1606F82F9FD}">
  <a:tblStyle styleId="{A46849A8-22D6-43D9-A6C3-B1606F82F9FD}" styleName="Table_0">
    <a:wholeTbl>
      <a:tcTxStyle>
        <a:font>
          <a:latin typeface="Arial"/>
          <a:ea typeface="Arial"/>
          <a:cs typeface="Arial"/>
        </a:font>
        <a:srgbClr val="000000"/>
      </a:tcTxStyle>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0" d="100"/>
          <a:sy n="100" d="100"/>
        </p:scale>
        <p:origin x="-143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wrap="square"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wrap="square"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lstStyle>
            <a:lvl1pPr marL="0" marR="0" lvl="0" indent="0" algn="l" rtl="0">
              <a:spcBef>
                <a:spcPts val="0"/>
              </a:spcBef>
              <a:buChar char="●"/>
              <a:defRPr sz="1200" b="0" i="0" u="none" strike="noStrike" cap="none">
                <a:solidFill>
                  <a:schemeClr val="dk1"/>
                </a:solidFill>
                <a:latin typeface="Calibri"/>
                <a:ea typeface="Calibri"/>
                <a:cs typeface="Calibri"/>
                <a:sym typeface="Calibri"/>
              </a:defRPr>
            </a:lvl1pPr>
            <a:lvl2pPr marL="457200" marR="0" lvl="1" indent="0" algn="l" rtl="0">
              <a:spcBef>
                <a:spcPts val="0"/>
              </a:spcBef>
              <a:buChar char="○"/>
              <a:defRPr sz="1200" b="0" i="0" u="none" strike="noStrike" cap="none">
                <a:solidFill>
                  <a:schemeClr val="dk1"/>
                </a:solidFill>
                <a:latin typeface="Calibri"/>
                <a:ea typeface="Calibri"/>
                <a:cs typeface="Calibri"/>
                <a:sym typeface="Calibri"/>
              </a:defRPr>
            </a:lvl2pPr>
            <a:lvl3pPr marL="914400" marR="0" lvl="2" indent="0" algn="l" rtl="0">
              <a:spcBef>
                <a:spcPts val="0"/>
              </a:spcBef>
              <a:buChar char="■"/>
              <a:defRPr sz="1200" b="0" i="0" u="none" strike="noStrike" cap="none">
                <a:solidFill>
                  <a:schemeClr val="dk1"/>
                </a:solidFill>
                <a:latin typeface="Calibri"/>
                <a:ea typeface="Calibri"/>
                <a:cs typeface="Calibri"/>
                <a:sym typeface="Calibri"/>
              </a:defRPr>
            </a:lvl3pPr>
            <a:lvl4pPr marL="1371600" marR="0" lvl="3" indent="0" algn="l" rtl="0">
              <a:spcBef>
                <a:spcPts val="0"/>
              </a:spcBef>
              <a:buChar char="●"/>
              <a:defRPr sz="1200" b="0" i="0" u="none" strike="noStrike" cap="none">
                <a:solidFill>
                  <a:schemeClr val="dk1"/>
                </a:solidFill>
                <a:latin typeface="Calibri"/>
                <a:ea typeface="Calibri"/>
                <a:cs typeface="Calibri"/>
                <a:sym typeface="Calibri"/>
              </a:defRPr>
            </a:lvl4pPr>
            <a:lvl5pPr marL="1828800" marR="0" lvl="4" indent="0" algn="l" rtl="0">
              <a:spcBef>
                <a:spcPts val="0"/>
              </a:spcBef>
              <a:buChar char="○"/>
              <a:defRPr sz="1200" b="0" i="0" u="none" strike="noStrike" cap="none">
                <a:solidFill>
                  <a:schemeClr val="dk1"/>
                </a:solidFill>
                <a:latin typeface="Calibri"/>
                <a:ea typeface="Calibri"/>
                <a:cs typeface="Calibri"/>
                <a:sym typeface="Calibri"/>
              </a:defRPr>
            </a:lvl5pPr>
            <a:lvl6pPr marL="2286000" marR="0" lvl="5" indent="0" algn="l" rtl="0">
              <a:spcBef>
                <a:spcPts val="0"/>
              </a:spcBef>
              <a:buChar char="■"/>
              <a:defRPr sz="1200" b="0" i="0" u="none" strike="noStrike" cap="none">
                <a:solidFill>
                  <a:schemeClr val="dk1"/>
                </a:solidFill>
                <a:latin typeface="Calibri"/>
                <a:ea typeface="Calibri"/>
                <a:cs typeface="Calibri"/>
                <a:sym typeface="Calibri"/>
              </a:defRPr>
            </a:lvl6pPr>
            <a:lvl7pPr marL="2743200" marR="0" lvl="6" indent="0" algn="l" rtl="0">
              <a:spcBef>
                <a:spcPts val="0"/>
              </a:spcBef>
              <a:buChar char="●"/>
              <a:defRPr sz="1200" b="0" i="0" u="none" strike="noStrike" cap="none">
                <a:solidFill>
                  <a:schemeClr val="dk1"/>
                </a:solidFill>
                <a:latin typeface="Calibri"/>
                <a:ea typeface="Calibri"/>
                <a:cs typeface="Calibri"/>
                <a:sym typeface="Calibri"/>
              </a:defRPr>
            </a:lvl7pPr>
            <a:lvl8pPr marL="3200400" marR="0" lvl="7" indent="0" algn="l" rtl="0">
              <a:spcBef>
                <a:spcPts val="0"/>
              </a:spcBef>
              <a:buChar char="○"/>
              <a:defRPr sz="1200" b="0" i="0" u="none" strike="noStrike" cap="none">
                <a:solidFill>
                  <a:schemeClr val="dk1"/>
                </a:solidFill>
                <a:latin typeface="Calibri"/>
                <a:ea typeface="Calibri"/>
                <a:cs typeface="Calibri"/>
                <a:sym typeface="Calibri"/>
              </a:defRPr>
            </a:lvl8pPr>
            <a:lvl9pPr marL="3657600" marR="0" lvl="8" indent="0" algn="l" rtl="0">
              <a:spcBef>
                <a:spcPts val="0"/>
              </a:spcBef>
              <a:buChar char="■"/>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wrap="square"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wrap="square" lIns="91425" tIns="45700" rIns="91425" bIns="45700" anchor="b" anchorCtr="0">
            <a:noAutofit/>
          </a:bodyPr>
          <a:lstStyle/>
          <a:p>
            <a:pPr marL="0" marR="0" lvl="0" indent="0" algn="r" rtl="0">
              <a:spcBef>
                <a:spcPts val="0"/>
              </a:spcBef>
              <a:buSzPct val="25000"/>
              <a:buNone/>
            </a:pPr>
            <a:fld id="{00000000-1234-1234-1234-123412341234}" type="slidenum">
              <a:rPr lang="es-PR" sz="1200" b="0" i="0" u="none" strike="noStrike" cap="none">
                <a:solidFill>
                  <a:schemeClr val="dk1"/>
                </a:solidFill>
                <a:latin typeface="Calibri"/>
                <a:ea typeface="Calibri"/>
                <a:cs typeface="Calibri"/>
                <a:sym typeface="Calibri"/>
              </a:rPr>
              <a:t>‹#›</a:t>
            </a:fld>
            <a:endParaRPr lang="es-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96256187"/>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endParaRPr/>
          </a:p>
        </p:txBody>
      </p:sp>
      <p:sp>
        <p:nvSpPr>
          <p:cNvPr id="95" name="Shape 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0" name="Shape 10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es-PR"/>
              <a:t>Make life simple to improve outcome for governments.  Go to estonia and UK and talk about the ‘big prize’ of government as a platform.  Platform infrastructure for multiple services!  </a:t>
            </a:r>
          </a:p>
          <a:p>
            <a:pPr lvl="0">
              <a:spcBef>
                <a:spcPts val="0"/>
              </a:spcBef>
              <a:buNone/>
            </a:pPr>
            <a:r>
              <a:rPr lang="es-PR"/>
              <a:t>Geolocation data for organization.  </a:t>
            </a:r>
          </a:p>
          <a:p>
            <a:pPr marL="457200" lvl="0" indent="-228600" rtl="0">
              <a:spcBef>
                <a:spcPts val="0"/>
              </a:spcBef>
              <a:buChar char="-"/>
            </a:pPr>
            <a:r>
              <a:rPr lang="es-PR"/>
              <a:t>Design patterns</a:t>
            </a:r>
          </a:p>
          <a:p>
            <a:pPr marL="457200" lvl="0" indent="-228600" rtl="0">
              <a:spcBef>
                <a:spcPts val="0"/>
              </a:spcBef>
              <a:buChar char="-"/>
            </a:pPr>
            <a:r>
              <a:rPr lang="es-PR"/>
              <a:t>simplicity</a:t>
            </a:r>
          </a:p>
          <a:p>
            <a:pPr marL="457200" lvl="0" indent="-228600" rtl="0">
              <a:spcBef>
                <a:spcPts val="0"/>
              </a:spcBef>
              <a:buChar char="-"/>
            </a:pPr>
            <a:r>
              <a:rPr lang="es-PR"/>
              <a:t>End with the big prize</a:t>
            </a:r>
          </a:p>
          <a:p>
            <a:pPr lvl="0">
              <a:spcBef>
                <a:spcPts val="0"/>
              </a:spcBef>
              <a:buNone/>
            </a:pPr>
            <a:r>
              <a:rPr lang="es-PR"/>
              <a:t>Workshop</a:t>
            </a:r>
          </a:p>
          <a:p>
            <a:pPr marL="457200" lvl="0" indent="-228600" rtl="0">
              <a:spcBef>
                <a:spcPts val="0"/>
              </a:spcBef>
              <a:buChar char="-"/>
            </a:pPr>
            <a:r>
              <a:rPr lang="es-PR"/>
              <a:t>Procurement and how we transform it</a:t>
            </a:r>
          </a:p>
          <a:p>
            <a:pPr marL="457200" lvl="0" indent="-228600" rtl="0">
              <a:spcBef>
                <a:spcPts val="0"/>
              </a:spcBef>
              <a:buChar char="-"/>
            </a:pPr>
            <a:r>
              <a:rPr lang="es-PR"/>
              <a:t>Simplicity and mobile first, design patterns</a:t>
            </a:r>
          </a:p>
          <a:p>
            <a:pPr marL="457200" lvl="0" indent="-228600" rtl="0">
              <a:spcBef>
                <a:spcPts val="0"/>
              </a:spcBef>
              <a:buChar char="-"/>
            </a:pPr>
            <a:r>
              <a:rPr lang="es-PR"/>
              <a:t>Recruitment</a:t>
            </a:r>
          </a:p>
          <a:p>
            <a:pPr marL="457200" lvl="0" indent="-228600" rtl="0">
              <a:spcBef>
                <a:spcPts val="0"/>
              </a:spcBef>
              <a:buChar char="-"/>
            </a:pPr>
            <a:r>
              <a:rPr lang="es-PR"/>
              <a:t>ID ecosystem - what do we use and what is politically acceptable</a:t>
            </a:r>
          </a:p>
          <a:p>
            <a:pPr marL="457200" lvl="0" indent="-228600" rtl="0">
              <a:spcBef>
                <a:spcPts val="0"/>
              </a:spcBef>
              <a:buChar char="-"/>
            </a:pPr>
            <a:r>
              <a:rPr lang="es-PR"/>
              <a:t>Internet-era Service Design - examples of how you can me the most of having a multi-disciplinary approach redesigning services using internet era approaches.</a:t>
            </a:r>
          </a:p>
          <a:p>
            <a:pPr marL="914400" lvl="1" indent="-228600" rtl="0">
              <a:spcBef>
                <a:spcPts val="0"/>
              </a:spcBef>
              <a:buChar char="-"/>
            </a:pPr>
            <a:r>
              <a:rPr lang="es-PR"/>
              <a:t>Talking about 	SERVICE DESIGN</a:t>
            </a:r>
          </a:p>
          <a:p>
            <a:pPr marL="457200" lvl="0" indent="-228600" rtl="0">
              <a:spcBef>
                <a:spcPts val="0"/>
              </a:spcBef>
              <a:buChar char="-"/>
            </a:pPr>
            <a:r>
              <a:rPr lang="es-PR"/>
              <a:t>Registeres and data as an infrasctructure!  Land ownership registry!!! Doing that and the capabilities in a country</a:t>
            </a:r>
          </a:p>
          <a:p>
            <a:pPr marL="457200" lvl="0" indent="-228600" rtl="0">
              <a:spcBef>
                <a:spcPts val="0"/>
              </a:spcBef>
              <a:buChar char="-"/>
            </a:pPr>
            <a:r>
              <a:rPr lang="es-PR"/>
              <a:t>Identity - worries Tom because it’s hard to do - gov gives you an ID and tests you the ID or you have self-sovereignID - accept starndard third party id issuance.  Where are we on this journey?</a:t>
            </a:r>
          </a:p>
          <a:p>
            <a:pPr marL="914400" lvl="1" indent="-228600" rtl="0">
              <a:spcBef>
                <a:spcPts val="0"/>
              </a:spcBef>
              <a:buChar char="-"/>
            </a:pPr>
            <a:r>
              <a:rPr lang="es-PR"/>
              <a:t>Lets push for this?  I have Key people!!!</a:t>
            </a:r>
          </a:p>
          <a:p>
            <a:pPr marL="914400" lvl="1" indent="-228600" rtl="0">
              <a:spcBef>
                <a:spcPts val="0"/>
              </a:spcBef>
              <a:buChar char="-"/>
            </a:pPr>
            <a:r>
              <a:rPr lang="es-PR"/>
              <a:t>Richard Carrion support?</a:t>
            </a:r>
          </a:p>
          <a:p>
            <a:pPr lvl="0">
              <a:spcBef>
                <a:spcPts val="0"/>
              </a:spcBef>
              <a:buNone/>
            </a:pPr>
            <a:endParaRPr/>
          </a:p>
          <a:p>
            <a:pPr lvl="0" rtl="0">
              <a:spcBef>
                <a:spcPts val="0"/>
              </a:spcBef>
              <a:buNone/>
            </a:pPr>
            <a:r>
              <a:rPr lang="es-PR"/>
              <a:t>Honduras land registry!</a:t>
            </a:r>
          </a:p>
          <a:p>
            <a:pPr marL="457200" lvl="0" indent="-228600" rtl="0">
              <a:spcBef>
                <a:spcPts val="0"/>
              </a:spcBef>
              <a:buChar char="-"/>
            </a:pPr>
            <a:r>
              <a:rPr lang="es-PR"/>
              <a:t>Use blockchain to explore the land registry</a:t>
            </a:r>
          </a:p>
          <a:p>
            <a:pPr marL="457200" lvl="0" indent="-228600" rtl="0">
              <a:spcBef>
                <a:spcPts val="0"/>
              </a:spcBef>
              <a:buChar char="-"/>
            </a:pPr>
            <a:r>
              <a:rPr lang="es-PR"/>
              <a:t>Notion of using criptography to prove ownership of things is good for land and company registry</a:t>
            </a:r>
          </a:p>
          <a:p>
            <a:pPr marL="457200" lvl="0" indent="-228600" rtl="0">
              <a:spcBef>
                <a:spcPts val="0"/>
              </a:spcBef>
              <a:buChar char="-"/>
            </a:pPr>
            <a:r>
              <a:rPr lang="es-PR"/>
              <a:t>Data as infrasctructure - the first country to go for this!!!!</a:t>
            </a:r>
          </a:p>
          <a:p>
            <a:pPr lvl="0" rtl="0">
              <a:spcBef>
                <a:spcPts val="0"/>
              </a:spcBef>
              <a:buNone/>
            </a:pPr>
            <a:endParaRPr/>
          </a:p>
          <a:p>
            <a:pPr lvl="0" rtl="0">
              <a:spcBef>
                <a:spcPts val="0"/>
              </a:spcBef>
              <a:buNone/>
            </a:pPr>
            <a:endParaRPr/>
          </a:p>
          <a:p>
            <a:pPr lvl="0" rtl="0">
              <a:spcBef>
                <a:spcPts val="0"/>
              </a:spcBef>
              <a:buNone/>
            </a:pPr>
            <a:endParaRPr/>
          </a:p>
        </p:txBody>
      </p:sp>
      <p:sp>
        <p:nvSpPr>
          <p:cNvPr id="101" name="Shape 101"/>
          <p:cNvSpPr txBox="1">
            <a:spLocks noGrp="1"/>
          </p:cNvSpPr>
          <p:nvPr>
            <p:ph type="sldNum" idx="12"/>
          </p:nvPr>
        </p:nvSpPr>
        <p:spPr>
          <a:xfrm>
            <a:off x="3884613" y="8685213"/>
            <a:ext cx="2971800" cy="457200"/>
          </a:xfrm>
          <a:prstGeom prst="rect">
            <a:avLst/>
          </a:prstGeom>
        </p:spPr>
        <p:txBody>
          <a:bodyPr wrap="square"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s-PR"/>
              <a:t>2</a:t>
            </a:fld>
            <a:endParaRPr lang="es-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0" name="Shape 11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r>
              <a:rPr lang="es-PR"/>
              <a:t>Make life simple to improve outcome for governments.  Go to estonia and UK and talk about the ‘big prize’ of government as a platform.  Platform infrastructure for multiple services!  </a:t>
            </a:r>
          </a:p>
          <a:p>
            <a:pPr lvl="0" rtl="0">
              <a:spcBef>
                <a:spcPts val="0"/>
              </a:spcBef>
              <a:buNone/>
            </a:pPr>
            <a:r>
              <a:rPr lang="es-PR"/>
              <a:t>Geolocation data for organization.  </a:t>
            </a:r>
          </a:p>
          <a:p>
            <a:pPr marL="457200" lvl="0" indent="-228600" rtl="0">
              <a:spcBef>
                <a:spcPts val="0"/>
              </a:spcBef>
              <a:buChar char="-"/>
            </a:pPr>
            <a:r>
              <a:rPr lang="es-PR"/>
              <a:t>Design patterns</a:t>
            </a:r>
          </a:p>
          <a:p>
            <a:pPr marL="457200" lvl="0" indent="-228600" rtl="0">
              <a:spcBef>
                <a:spcPts val="0"/>
              </a:spcBef>
              <a:buChar char="-"/>
            </a:pPr>
            <a:r>
              <a:rPr lang="es-PR"/>
              <a:t>simplicity</a:t>
            </a:r>
          </a:p>
          <a:p>
            <a:pPr marL="457200" lvl="0" indent="-228600" rtl="0">
              <a:spcBef>
                <a:spcPts val="0"/>
              </a:spcBef>
              <a:buChar char="-"/>
            </a:pPr>
            <a:r>
              <a:rPr lang="es-PR"/>
              <a:t>End with the big prize</a:t>
            </a:r>
          </a:p>
          <a:p>
            <a:pPr lvl="0" rtl="0">
              <a:spcBef>
                <a:spcPts val="0"/>
              </a:spcBef>
              <a:buNone/>
            </a:pPr>
            <a:r>
              <a:rPr lang="es-PR"/>
              <a:t>Workshop</a:t>
            </a:r>
          </a:p>
          <a:p>
            <a:pPr marL="457200" lvl="0" indent="-228600" rtl="0">
              <a:spcBef>
                <a:spcPts val="0"/>
              </a:spcBef>
              <a:buChar char="-"/>
            </a:pPr>
            <a:r>
              <a:rPr lang="es-PR"/>
              <a:t>Procurement and how we transform it</a:t>
            </a:r>
          </a:p>
          <a:p>
            <a:pPr marL="457200" lvl="0" indent="-228600" rtl="0">
              <a:spcBef>
                <a:spcPts val="0"/>
              </a:spcBef>
              <a:buChar char="-"/>
            </a:pPr>
            <a:r>
              <a:rPr lang="es-PR"/>
              <a:t>Simplicity and mobile first, design patterns</a:t>
            </a:r>
          </a:p>
          <a:p>
            <a:pPr marL="457200" lvl="0" indent="-228600" rtl="0">
              <a:spcBef>
                <a:spcPts val="0"/>
              </a:spcBef>
              <a:buChar char="-"/>
            </a:pPr>
            <a:r>
              <a:rPr lang="es-PR"/>
              <a:t>Recruitment</a:t>
            </a:r>
          </a:p>
          <a:p>
            <a:pPr marL="457200" lvl="0" indent="-228600" rtl="0">
              <a:spcBef>
                <a:spcPts val="0"/>
              </a:spcBef>
              <a:buChar char="-"/>
            </a:pPr>
            <a:r>
              <a:rPr lang="es-PR"/>
              <a:t>ID ecosystem - what do we use and what is politically acceptable</a:t>
            </a:r>
          </a:p>
          <a:p>
            <a:pPr marL="457200" lvl="0" indent="-228600" rtl="0">
              <a:spcBef>
                <a:spcPts val="0"/>
              </a:spcBef>
              <a:buChar char="-"/>
            </a:pPr>
            <a:r>
              <a:rPr lang="es-PR"/>
              <a:t>Internet-era Service Design - examples of how you can me the most of having a multi-disciplinary approach redesigning services using internet era approaches.</a:t>
            </a:r>
          </a:p>
          <a:p>
            <a:pPr marL="914400" lvl="1" indent="-228600" rtl="0">
              <a:spcBef>
                <a:spcPts val="0"/>
              </a:spcBef>
              <a:buChar char="-"/>
            </a:pPr>
            <a:r>
              <a:rPr lang="es-PR"/>
              <a:t>Talking about 	SERVICE DESIGN</a:t>
            </a:r>
          </a:p>
          <a:p>
            <a:pPr marL="457200" lvl="0" indent="-228600" rtl="0">
              <a:spcBef>
                <a:spcPts val="0"/>
              </a:spcBef>
              <a:buChar char="-"/>
            </a:pPr>
            <a:r>
              <a:rPr lang="es-PR"/>
              <a:t>Registeres and data as an infrasctructure!  Land ownership registry!!! Doing that and the capabilities in a country</a:t>
            </a:r>
          </a:p>
          <a:p>
            <a:pPr marL="457200" lvl="0" indent="-228600" rtl="0">
              <a:spcBef>
                <a:spcPts val="0"/>
              </a:spcBef>
              <a:buChar char="-"/>
            </a:pPr>
            <a:r>
              <a:rPr lang="es-PR"/>
              <a:t>Identity - worries Tom because it’s hard to do - gov gives you an ID and tests you the ID or you have self-sovereignID - accept starndard third party id issuance.  Where are we on this journey?</a:t>
            </a:r>
          </a:p>
          <a:p>
            <a:pPr marL="914400" lvl="1" indent="-228600" rtl="0">
              <a:spcBef>
                <a:spcPts val="0"/>
              </a:spcBef>
              <a:buChar char="-"/>
            </a:pPr>
            <a:r>
              <a:rPr lang="es-PR"/>
              <a:t>Lets push for this?  I have Key people!!!</a:t>
            </a:r>
          </a:p>
          <a:p>
            <a:pPr marL="914400" lvl="1" indent="-228600" rtl="0">
              <a:spcBef>
                <a:spcPts val="0"/>
              </a:spcBef>
              <a:buChar char="-"/>
            </a:pPr>
            <a:r>
              <a:rPr lang="es-PR"/>
              <a:t>Richard Carrion support?</a:t>
            </a:r>
          </a:p>
          <a:p>
            <a:pPr lvl="0" rtl="0">
              <a:spcBef>
                <a:spcPts val="0"/>
              </a:spcBef>
              <a:buNone/>
            </a:pPr>
            <a:endParaRPr/>
          </a:p>
          <a:p>
            <a:pPr lvl="0" rtl="0">
              <a:spcBef>
                <a:spcPts val="0"/>
              </a:spcBef>
              <a:buNone/>
            </a:pPr>
            <a:r>
              <a:rPr lang="es-PR"/>
              <a:t>Honduras land registry!</a:t>
            </a:r>
          </a:p>
          <a:p>
            <a:pPr marL="457200" lvl="0" indent="-228600" rtl="0">
              <a:spcBef>
                <a:spcPts val="0"/>
              </a:spcBef>
              <a:buChar char="-"/>
            </a:pPr>
            <a:r>
              <a:rPr lang="es-PR"/>
              <a:t>Use blockchain to explore the land registry</a:t>
            </a:r>
          </a:p>
          <a:p>
            <a:pPr marL="457200" lvl="0" indent="-228600" rtl="0">
              <a:spcBef>
                <a:spcPts val="0"/>
              </a:spcBef>
              <a:buChar char="-"/>
            </a:pPr>
            <a:r>
              <a:rPr lang="es-PR"/>
              <a:t>Notion of using criptography to prove ownership of things is good for land and company registry</a:t>
            </a:r>
          </a:p>
          <a:p>
            <a:pPr marL="457200" lvl="0" indent="-228600" rtl="0">
              <a:spcBef>
                <a:spcPts val="0"/>
              </a:spcBef>
              <a:buChar char="-"/>
            </a:pPr>
            <a:r>
              <a:rPr lang="es-PR"/>
              <a:t>Data as infrasctructure - the first country to go for this!!!!</a:t>
            </a:r>
          </a:p>
          <a:p>
            <a:pPr lvl="0" rtl="0">
              <a:spcBef>
                <a:spcPts val="0"/>
              </a:spcBef>
              <a:buNone/>
            </a:pPr>
            <a:endParaRPr/>
          </a:p>
          <a:p>
            <a:pPr lvl="0" rtl="0">
              <a:spcBef>
                <a:spcPts val="0"/>
              </a:spcBef>
              <a:buNone/>
            </a:pPr>
            <a:endParaRPr/>
          </a:p>
          <a:p>
            <a:pPr lvl="0" rtl="0">
              <a:spcBef>
                <a:spcPts val="0"/>
              </a:spcBef>
              <a:buNone/>
            </a:pPr>
            <a:endParaRPr/>
          </a:p>
        </p:txBody>
      </p:sp>
      <p:sp>
        <p:nvSpPr>
          <p:cNvPr id="111" name="Shape 111"/>
          <p:cNvSpPr txBox="1">
            <a:spLocks noGrp="1"/>
          </p:cNvSpPr>
          <p:nvPr>
            <p:ph type="sldNum" idx="12"/>
          </p:nvPr>
        </p:nvSpPr>
        <p:spPr>
          <a:xfrm>
            <a:off x="3884613" y="8685213"/>
            <a:ext cx="2971800" cy="457200"/>
          </a:xfrm>
          <a:prstGeom prst="rect">
            <a:avLst/>
          </a:prstGeom>
        </p:spPr>
        <p:txBody>
          <a:bodyPr wrap="square"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s-PR"/>
              <a:t>3</a:t>
            </a:fld>
            <a:endParaRPr lang="es-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1" name="Shape 121"/>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r>
              <a:rPr lang="es-PR"/>
              <a:t>Make life simple to improve outcome for governments.  Go to estonia and UK and talk about the ‘big prize’ of government as a platform.  Platform infrastructure for multiple services!  </a:t>
            </a:r>
          </a:p>
          <a:p>
            <a:pPr lvl="0" rtl="0">
              <a:spcBef>
                <a:spcPts val="0"/>
              </a:spcBef>
              <a:buNone/>
            </a:pPr>
            <a:r>
              <a:rPr lang="es-PR"/>
              <a:t>Geolocation data for organization.  </a:t>
            </a:r>
          </a:p>
          <a:p>
            <a:pPr marL="457200" lvl="0" indent="-228600" rtl="0">
              <a:spcBef>
                <a:spcPts val="0"/>
              </a:spcBef>
              <a:buChar char="-"/>
            </a:pPr>
            <a:r>
              <a:rPr lang="es-PR"/>
              <a:t>Design patterns</a:t>
            </a:r>
          </a:p>
          <a:p>
            <a:pPr marL="457200" lvl="0" indent="-228600" rtl="0">
              <a:spcBef>
                <a:spcPts val="0"/>
              </a:spcBef>
              <a:buChar char="-"/>
            </a:pPr>
            <a:r>
              <a:rPr lang="es-PR"/>
              <a:t>simplicity</a:t>
            </a:r>
          </a:p>
          <a:p>
            <a:pPr marL="457200" lvl="0" indent="-228600" rtl="0">
              <a:spcBef>
                <a:spcPts val="0"/>
              </a:spcBef>
              <a:buChar char="-"/>
            </a:pPr>
            <a:r>
              <a:rPr lang="es-PR"/>
              <a:t>End with the big prize</a:t>
            </a:r>
          </a:p>
          <a:p>
            <a:pPr lvl="0" rtl="0">
              <a:spcBef>
                <a:spcPts val="0"/>
              </a:spcBef>
              <a:buNone/>
            </a:pPr>
            <a:r>
              <a:rPr lang="es-PR"/>
              <a:t>Workshop</a:t>
            </a:r>
          </a:p>
          <a:p>
            <a:pPr marL="457200" lvl="0" indent="-228600" rtl="0">
              <a:spcBef>
                <a:spcPts val="0"/>
              </a:spcBef>
              <a:buChar char="-"/>
            </a:pPr>
            <a:r>
              <a:rPr lang="es-PR"/>
              <a:t>Procurement and how we transform it</a:t>
            </a:r>
          </a:p>
          <a:p>
            <a:pPr marL="457200" lvl="0" indent="-228600" rtl="0">
              <a:spcBef>
                <a:spcPts val="0"/>
              </a:spcBef>
              <a:buChar char="-"/>
            </a:pPr>
            <a:r>
              <a:rPr lang="es-PR"/>
              <a:t>Simplicity and mobile first, design patterns</a:t>
            </a:r>
          </a:p>
          <a:p>
            <a:pPr marL="457200" lvl="0" indent="-228600" rtl="0">
              <a:spcBef>
                <a:spcPts val="0"/>
              </a:spcBef>
              <a:buChar char="-"/>
            </a:pPr>
            <a:r>
              <a:rPr lang="es-PR"/>
              <a:t>Recruitment</a:t>
            </a:r>
          </a:p>
          <a:p>
            <a:pPr marL="457200" lvl="0" indent="-228600" rtl="0">
              <a:spcBef>
                <a:spcPts val="0"/>
              </a:spcBef>
              <a:buChar char="-"/>
            </a:pPr>
            <a:r>
              <a:rPr lang="es-PR"/>
              <a:t>ID ecosystem - what do we use and what is politically acceptable</a:t>
            </a:r>
          </a:p>
          <a:p>
            <a:pPr marL="457200" lvl="0" indent="-228600" rtl="0">
              <a:spcBef>
                <a:spcPts val="0"/>
              </a:spcBef>
              <a:buChar char="-"/>
            </a:pPr>
            <a:r>
              <a:rPr lang="es-PR"/>
              <a:t>Internet-era Service Design - examples of how you can me the most of having a multi-disciplinary approach redesigning services using internet era approaches.</a:t>
            </a:r>
          </a:p>
          <a:p>
            <a:pPr marL="914400" lvl="1" indent="-228600" rtl="0">
              <a:spcBef>
                <a:spcPts val="0"/>
              </a:spcBef>
              <a:buChar char="-"/>
            </a:pPr>
            <a:r>
              <a:rPr lang="es-PR"/>
              <a:t>Talking about 	SERVICE DESIGN</a:t>
            </a:r>
          </a:p>
          <a:p>
            <a:pPr marL="457200" lvl="0" indent="-228600" rtl="0">
              <a:spcBef>
                <a:spcPts val="0"/>
              </a:spcBef>
              <a:buChar char="-"/>
            </a:pPr>
            <a:r>
              <a:rPr lang="es-PR"/>
              <a:t>Registeres and data as an infrasctructure!  Land ownership registry!!! Doing that and the capabilities in a country</a:t>
            </a:r>
          </a:p>
          <a:p>
            <a:pPr marL="457200" lvl="0" indent="-228600" rtl="0">
              <a:spcBef>
                <a:spcPts val="0"/>
              </a:spcBef>
              <a:buChar char="-"/>
            </a:pPr>
            <a:r>
              <a:rPr lang="es-PR"/>
              <a:t>Identity - worries Tom because it’s hard to do - gov gives you an ID and tests you the ID or you have self-sovereignID - accept starndard third party id issuance.  Where are we on this journey?</a:t>
            </a:r>
          </a:p>
          <a:p>
            <a:pPr marL="914400" lvl="1" indent="-228600" rtl="0">
              <a:spcBef>
                <a:spcPts val="0"/>
              </a:spcBef>
              <a:buChar char="-"/>
            </a:pPr>
            <a:r>
              <a:rPr lang="es-PR"/>
              <a:t>Lets push for this?  I have Key people!!!</a:t>
            </a:r>
          </a:p>
          <a:p>
            <a:pPr marL="914400" lvl="1" indent="-228600" rtl="0">
              <a:spcBef>
                <a:spcPts val="0"/>
              </a:spcBef>
              <a:buChar char="-"/>
            </a:pPr>
            <a:r>
              <a:rPr lang="es-PR"/>
              <a:t>Richard Carrion support?</a:t>
            </a:r>
          </a:p>
          <a:p>
            <a:pPr lvl="0" rtl="0">
              <a:spcBef>
                <a:spcPts val="0"/>
              </a:spcBef>
              <a:buNone/>
            </a:pPr>
            <a:endParaRPr/>
          </a:p>
          <a:p>
            <a:pPr lvl="0" rtl="0">
              <a:spcBef>
                <a:spcPts val="0"/>
              </a:spcBef>
              <a:buNone/>
            </a:pPr>
            <a:r>
              <a:rPr lang="es-PR"/>
              <a:t>Honduras land registry!</a:t>
            </a:r>
          </a:p>
          <a:p>
            <a:pPr marL="457200" lvl="0" indent="-228600" rtl="0">
              <a:spcBef>
                <a:spcPts val="0"/>
              </a:spcBef>
              <a:buChar char="-"/>
            </a:pPr>
            <a:r>
              <a:rPr lang="es-PR"/>
              <a:t>Use blockchain to explore the land registry</a:t>
            </a:r>
          </a:p>
          <a:p>
            <a:pPr marL="457200" lvl="0" indent="-228600" rtl="0">
              <a:spcBef>
                <a:spcPts val="0"/>
              </a:spcBef>
              <a:buChar char="-"/>
            </a:pPr>
            <a:r>
              <a:rPr lang="es-PR"/>
              <a:t>Notion of using criptography to prove ownership of things is good for land and company registry</a:t>
            </a:r>
          </a:p>
          <a:p>
            <a:pPr marL="457200" lvl="0" indent="-228600" rtl="0">
              <a:spcBef>
                <a:spcPts val="0"/>
              </a:spcBef>
              <a:buChar char="-"/>
            </a:pPr>
            <a:r>
              <a:rPr lang="es-PR"/>
              <a:t>Data as infrasctructure - the first country to go for this!!!!</a:t>
            </a:r>
          </a:p>
          <a:p>
            <a:pPr lvl="0" rtl="0">
              <a:spcBef>
                <a:spcPts val="0"/>
              </a:spcBef>
              <a:buNone/>
            </a:pPr>
            <a:endParaRPr/>
          </a:p>
          <a:p>
            <a:pPr lvl="0" rtl="0">
              <a:spcBef>
                <a:spcPts val="0"/>
              </a:spcBef>
              <a:buNone/>
            </a:pPr>
            <a:endParaRPr/>
          </a:p>
          <a:p>
            <a:pPr lvl="0" rtl="0">
              <a:spcBef>
                <a:spcPts val="0"/>
              </a:spcBef>
              <a:buNone/>
            </a:pPr>
            <a:endParaRPr/>
          </a:p>
        </p:txBody>
      </p:sp>
      <p:sp>
        <p:nvSpPr>
          <p:cNvPr id="122" name="Shape 122"/>
          <p:cNvSpPr txBox="1">
            <a:spLocks noGrp="1"/>
          </p:cNvSpPr>
          <p:nvPr>
            <p:ph type="sldNum" idx="12"/>
          </p:nvPr>
        </p:nvSpPr>
        <p:spPr>
          <a:xfrm>
            <a:off x="3884613" y="8685213"/>
            <a:ext cx="2971800" cy="457200"/>
          </a:xfrm>
          <a:prstGeom prst="rect">
            <a:avLst/>
          </a:prstGeom>
        </p:spPr>
        <p:txBody>
          <a:bodyPr wrap="square"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s-PR"/>
              <a:t>4</a:t>
            </a:fld>
            <a:endParaRPr lang="es-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0" name="Shape 14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r>
              <a:rPr lang="es-PR"/>
              <a:t>Make life simple to improve outcome for governments.  Go to estonia and UK and talk about the ‘big prize’ of government as a platform.  Platform infrastructure for multiple services!  </a:t>
            </a:r>
          </a:p>
          <a:p>
            <a:pPr lvl="0" rtl="0">
              <a:spcBef>
                <a:spcPts val="0"/>
              </a:spcBef>
              <a:buNone/>
            </a:pPr>
            <a:r>
              <a:rPr lang="es-PR"/>
              <a:t>Geolocation data for organization.  </a:t>
            </a:r>
          </a:p>
          <a:p>
            <a:pPr marL="457200" lvl="0" indent="-228600" rtl="0">
              <a:spcBef>
                <a:spcPts val="0"/>
              </a:spcBef>
              <a:buChar char="-"/>
            </a:pPr>
            <a:r>
              <a:rPr lang="es-PR"/>
              <a:t>Design patterns</a:t>
            </a:r>
          </a:p>
          <a:p>
            <a:pPr marL="457200" lvl="0" indent="-228600" rtl="0">
              <a:spcBef>
                <a:spcPts val="0"/>
              </a:spcBef>
              <a:buChar char="-"/>
            </a:pPr>
            <a:r>
              <a:rPr lang="es-PR"/>
              <a:t>simplicity</a:t>
            </a:r>
          </a:p>
          <a:p>
            <a:pPr marL="457200" lvl="0" indent="-228600" rtl="0">
              <a:spcBef>
                <a:spcPts val="0"/>
              </a:spcBef>
              <a:buChar char="-"/>
            </a:pPr>
            <a:r>
              <a:rPr lang="es-PR"/>
              <a:t>End with the big prize</a:t>
            </a:r>
          </a:p>
          <a:p>
            <a:pPr lvl="0" rtl="0">
              <a:spcBef>
                <a:spcPts val="0"/>
              </a:spcBef>
              <a:buNone/>
            </a:pPr>
            <a:r>
              <a:rPr lang="es-PR"/>
              <a:t>Workshop</a:t>
            </a:r>
          </a:p>
          <a:p>
            <a:pPr marL="457200" lvl="0" indent="-228600" rtl="0">
              <a:spcBef>
                <a:spcPts val="0"/>
              </a:spcBef>
              <a:buChar char="-"/>
            </a:pPr>
            <a:r>
              <a:rPr lang="es-PR"/>
              <a:t>Procurement and how we transform it</a:t>
            </a:r>
          </a:p>
          <a:p>
            <a:pPr marL="457200" lvl="0" indent="-228600" rtl="0">
              <a:spcBef>
                <a:spcPts val="0"/>
              </a:spcBef>
              <a:buChar char="-"/>
            </a:pPr>
            <a:r>
              <a:rPr lang="es-PR"/>
              <a:t>Simplicity and mobile first, design patterns</a:t>
            </a:r>
          </a:p>
          <a:p>
            <a:pPr marL="457200" lvl="0" indent="-228600" rtl="0">
              <a:spcBef>
                <a:spcPts val="0"/>
              </a:spcBef>
              <a:buChar char="-"/>
            </a:pPr>
            <a:r>
              <a:rPr lang="es-PR"/>
              <a:t>Recruitment</a:t>
            </a:r>
          </a:p>
          <a:p>
            <a:pPr marL="457200" lvl="0" indent="-228600" rtl="0">
              <a:spcBef>
                <a:spcPts val="0"/>
              </a:spcBef>
              <a:buChar char="-"/>
            </a:pPr>
            <a:r>
              <a:rPr lang="es-PR"/>
              <a:t>ID ecosystem - what do we use and what is politically acceptable</a:t>
            </a:r>
          </a:p>
          <a:p>
            <a:pPr marL="457200" lvl="0" indent="-228600" rtl="0">
              <a:spcBef>
                <a:spcPts val="0"/>
              </a:spcBef>
              <a:buChar char="-"/>
            </a:pPr>
            <a:r>
              <a:rPr lang="es-PR"/>
              <a:t>Internet-era Service Design - examples of how you can me the most of having a multi-disciplinary approach redesigning services using internet era approaches.</a:t>
            </a:r>
          </a:p>
          <a:p>
            <a:pPr marL="914400" lvl="1" indent="-228600" rtl="0">
              <a:spcBef>
                <a:spcPts val="0"/>
              </a:spcBef>
              <a:buChar char="-"/>
            </a:pPr>
            <a:r>
              <a:rPr lang="es-PR"/>
              <a:t>Talking about 	SERVICE DESIGN</a:t>
            </a:r>
          </a:p>
          <a:p>
            <a:pPr marL="457200" lvl="0" indent="-228600" rtl="0">
              <a:spcBef>
                <a:spcPts val="0"/>
              </a:spcBef>
              <a:buChar char="-"/>
            </a:pPr>
            <a:r>
              <a:rPr lang="es-PR"/>
              <a:t>Registeres and data as an infrasctructure!  Land ownership registry!!! Doing that and the capabilities in a country</a:t>
            </a:r>
          </a:p>
          <a:p>
            <a:pPr marL="457200" lvl="0" indent="-228600" rtl="0">
              <a:spcBef>
                <a:spcPts val="0"/>
              </a:spcBef>
              <a:buChar char="-"/>
            </a:pPr>
            <a:r>
              <a:rPr lang="es-PR"/>
              <a:t>Identity - worries Tom because it’s hard to do - gov gives you an ID and tests you the ID or you have self-sovereignID - accept starndard third party id issuance.  Where are we on this journey?</a:t>
            </a:r>
          </a:p>
          <a:p>
            <a:pPr marL="914400" lvl="1" indent="-228600" rtl="0">
              <a:spcBef>
                <a:spcPts val="0"/>
              </a:spcBef>
              <a:buChar char="-"/>
            </a:pPr>
            <a:r>
              <a:rPr lang="es-PR"/>
              <a:t>Lets push for this?  I have Key people!!!</a:t>
            </a:r>
          </a:p>
          <a:p>
            <a:pPr marL="914400" lvl="1" indent="-228600" rtl="0">
              <a:spcBef>
                <a:spcPts val="0"/>
              </a:spcBef>
              <a:buChar char="-"/>
            </a:pPr>
            <a:r>
              <a:rPr lang="es-PR"/>
              <a:t>Richard Carrion support?</a:t>
            </a:r>
          </a:p>
          <a:p>
            <a:pPr lvl="0" rtl="0">
              <a:spcBef>
                <a:spcPts val="0"/>
              </a:spcBef>
              <a:buNone/>
            </a:pPr>
            <a:endParaRPr/>
          </a:p>
          <a:p>
            <a:pPr lvl="0" rtl="0">
              <a:spcBef>
                <a:spcPts val="0"/>
              </a:spcBef>
              <a:buNone/>
            </a:pPr>
            <a:r>
              <a:rPr lang="es-PR"/>
              <a:t>Honduras land registry!</a:t>
            </a:r>
          </a:p>
          <a:p>
            <a:pPr marL="457200" lvl="0" indent="-228600" rtl="0">
              <a:spcBef>
                <a:spcPts val="0"/>
              </a:spcBef>
              <a:buChar char="-"/>
            </a:pPr>
            <a:r>
              <a:rPr lang="es-PR"/>
              <a:t>Use blockchain to explore the land registry</a:t>
            </a:r>
          </a:p>
          <a:p>
            <a:pPr marL="457200" lvl="0" indent="-228600" rtl="0">
              <a:spcBef>
                <a:spcPts val="0"/>
              </a:spcBef>
              <a:buChar char="-"/>
            </a:pPr>
            <a:r>
              <a:rPr lang="es-PR"/>
              <a:t>Notion of using criptography to prove ownership of things is good for land and company registry</a:t>
            </a:r>
          </a:p>
          <a:p>
            <a:pPr marL="457200" lvl="0" indent="-228600" rtl="0">
              <a:spcBef>
                <a:spcPts val="0"/>
              </a:spcBef>
              <a:buChar char="-"/>
            </a:pPr>
            <a:r>
              <a:rPr lang="es-PR"/>
              <a:t>Data as infrasctructure - the first country to go for this!!!!</a:t>
            </a:r>
          </a:p>
          <a:p>
            <a:pPr lvl="0" rtl="0">
              <a:spcBef>
                <a:spcPts val="0"/>
              </a:spcBef>
              <a:buNone/>
            </a:pPr>
            <a:endParaRPr/>
          </a:p>
          <a:p>
            <a:pPr lvl="0" rtl="0">
              <a:spcBef>
                <a:spcPts val="0"/>
              </a:spcBef>
              <a:buNone/>
            </a:pPr>
            <a:endParaRPr/>
          </a:p>
          <a:p>
            <a:pPr lvl="0" rtl="0">
              <a:spcBef>
                <a:spcPts val="0"/>
              </a:spcBef>
              <a:buNone/>
            </a:pPr>
            <a:endParaRPr/>
          </a:p>
        </p:txBody>
      </p:sp>
      <p:sp>
        <p:nvSpPr>
          <p:cNvPr id="141" name="Shape 141"/>
          <p:cNvSpPr txBox="1">
            <a:spLocks noGrp="1"/>
          </p:cNvSpPr>
          <p:nvPr>
            <p:ph type="sldNum" idx="12"/>
          </p:nvPr>
        </p:nvSpPr>
        <p:spPr>
          <a:xfrm>
            <a:off x="3884613" y="8685213"/>
            <a:ext cx="2971800" cy="457200"/>
          </a:xfrm>
          <a:prstGeom prst="rect">
            <a:avLst/>
          </a:prstGeom>
        </p:spPr>
        <p:txBody>
          <a:bodyPr wrap="square"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s-PR"/>
              <a:t>5</a:t>
            </a:fld>
            <a:endParaRPr lang="es-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2" name="Shape 152"/>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r>
              <a:rPr lang="es-PR"/>
              <a:t>Make life simple to improve outcome for governments.  Go to estonia and UK and talk about the ‘big prize’ of government as a platform.  Platform infrastructure for multiple services!  </a:t>
            </a:r>
          </a:p>
          <a:p>
            <a:pPr lvl="0" rtl="0">
              <a:spcBef>
                <a:spcPts val="0"/>
              </a:spcBef>
              <a:buNone/>
            </a:pPr>
            <a:r>
              <a:rPr lang="es-PR"/>
              <a:t>Geolocation data for organization.  </a:t>
            </a:r>
          </a:p>
          <a:p>
            <a:pPr marL="457200" lvl="0" indent="-228600" rtl="0">
              <a:spcBef>
                <a:spcPts val="0"/>
              </a:spcBef>
              <a:buChar char="-"/>
            </a:pPr>
            <a:r>
              <a:rPr lang="es-PR"/>
              <a:t>Design patterns</a:t>
            </a:r>
          </a:p>
          <a:p>
            <a:pPr marL="457200" lvl="0" indent="-228600" rtl="0">
              <a:spcBef>
                <a:spcPts val="0"/>
              </a:spcBef>
              <a:buChar char="-"/>
            </a:pPr>
            <a:r>
              <a:rPr lang="es-PR"/>
              <a:t>simplicity</a:t>
            </a:r>
          </a:p>
          <a:p>
            <a:pPr marL="457200" lvl="0" indent="-228600" rtl="0">
              <a:spcBef>
                <a:spcPts val="0"/>
              </a:spcBef>
              <a:buChar char="-"/>
            </a:pPr>
            <a:r>
              <a:rPr lang="es-PR"/>
              <a:t>End with the big prize</a:t>
            </a:r>
          </a:p>
          <a:p>
            <a:pPr lvl="0" rtl="0">
              <a:spcBef>
                <a:spcPts val="0"/>
              </a:spcBef>
              <a:buNone/>
            </a:pPr>
            <a:r>
              <a:rPr lang="es-PR"/>
              <a:t>Workshop</a:t>
            </a:r>
          </a:p>
          <a:p>
            <a:pPr marL="457200" lvl="0" indent="-228600" rtl="0">
              <a:spcBef>
                <a:spcPts val="0"/>
              </a:spcBef>
              <a:buChar char="-"/>
            </a:pPr>
            <a:r>
              <a:rPr lang="es-PR"/>
              <a:t>Procurement and how we transform it</a:t>
            </a:r>
          </a:p>
          <a:p>
            <a:pPr marL="457200" lvl="0" indent="-228600" rtl="0">
              <a:spcBef>
                <a:spcPts val="0"/>
              </a:spcBef>
              <a:buChar char="-"/>
            </a:pPr>
            <a:r>
              <a:rPr lang="es-PR"/>
              <a:t>Simplicity and mobile first, design patterns</a:t>
            </a:r>
          </a:p>
          <a:p>
            <a:pPr marL="457200" lvl="0" indent="-228600" rtl="0">
              <a:spcBef>
                <a:spcPts val="0"/>
              </a:spcBef>
              <a:buChar char="-"/>
            </a:pPr>
            <a:r>
              <a:rPr lang="es-PR"/>
              <a:t>Recruitment</a:t>
            </a:r>
          </a:p>
          <a:p>
            <a:pPr marL="457200" lvl="0" indent="-228600" rtl="0">
              <a:spcBef>
                <a:spcPts val="0"/>
              </a:spcBef>
              <a:buChar char="-"/>
            </a:pPr>
            <a:r>
              <a:rPr lang="es-PR"/>
              <a:t>ID ecosystem - what do we use and what is politically acceptable</a:t>
            </a:r>
          </a:p>
          <a:p>
            <a:pPr marL="457200" lvl="0" indent="-228600" rtl="0">
              <a:spcBef>
                <a:spcPts val="0"/>
              </a:spcBef>
              <a:buChar char="-"/>
            </a:pPr>
            <a:r>
              <a:rPr lang="es-PR"/>
              <a:t>Internet-era Service Design - examples of how you can me the most of having a multi-disciplinary approach redesigning services using internet era approaches.</a:t>
            </a:r>
          </a:p>
          <a:p>
            <a:pPr marL="914400" lvl="1" indent="-228600" rtl="0">
              <a:spcBef>
                <a:spcPts val="0"/>
              </a:spcBef>
              <a:buChar char="-"/>
            </a:pPr>
            <a:r>
              <a:rPr lang="es-PR"/>
              <a:t>Talking about 	SERVICE DESIGN</a:t>
            </a:r>
          </a:p>
          <a:p>
            <a:pPr marL="457200" lvl="0" indent="-228600" rtl="0">
              <a:spcBef>
                <a:spcPts val="0"/>
              </a:spcBef>
              <a:buChar char="-"/>
            </a:pPr>
            <a:r>
              <a:rPr lang="es-PR"/>
              <a:t>Registeres and data as an infrasctructure!  Land ownership registry!!! Doing that and the capabilities in a country</a:t>
            </a:r>
          </a:p>
          <a:p>
            <a:pPr marL="457200" lvl="0" indent="-228600" rtl="0">
              <a:spcBef>
                <a:spcPts val="0"/>
              </a:spcBef>
              <a:buChar char="-"/>
            </a:pPr>
            <a:r>
              <a:rPr lang="es-PR"/>
              <a:t>Identity - worries Tom because it’s hard to do - gov gives you an ID and tests you the ID or you have self-sovereignID - accept starndard third party id issuance.  Where are we on this journey?</a:t>
            </a:r>
          </a:p>
          <a:p>
            <a:pPr marL="914400" lvl="1" indent="-228600" rtl="0">
              <a:spcBef>
                <a:spcPts val="0"/>
              </a:spcBef>
              <a:buChar char="-"/>
            </a:pPr>
            <a:r>
              <a:rPr lang="es-PR"/>
              <a:t>Lets push for this?  I have Key people!!!</a:t>
            </a:r>
          </a:p>
          <a:p>
            <a:pPr marL="914400" lvl="1" indent="-228600" rtl="0">
              <a:spcBef>
                <a:spcPts val="0"/>
              </a:spcBef>
              <a:buChar char="-"/>
            </a:pPr>
            <a:r>
              <a:rPr lang="es-PR"/>
              <a:t>Richard Carrion support?</a:t>
            </a:r>
          </a:p>
          <a:p>
            <a:pPr lvl="0" rtl="0">
              <a:spcBef>
                <a:spcPts val="0"/>
              </a:spcBef>
              <a:buNone/>
            </a:pPr>
            <a:endParaRPr/>
          </a:p>
          <a:p>
            <a:pPr lvl="0" rtl="0">
              <a:spcBef>
                <a:spcPts val="0"/>
              </a:spcBef>
              <a:buNone/>
            </a:pPr>
            <a:r>
              <a:rPr lang="es-PR"/>
              <a:t>Honduras land registry!</a:t>
            </a:r>
          </a:p>
          <a:p>
            <a:pPr marL="457200" lvl="0" indent="-228600" rtl="0">
              <a:spcBef>
                <a:spcPts val="0"/>
              </a:spcBef>
              <a:buChar char="-"/>
            </a:pPr>
            <a:r>
              <a:rPr lang="es-PR"/>
              <a:t>Use blockchain to explore the land registry</a:t>
            </a:r>
          </a:p>
          <a:p>
            <a:pPr marL="457200" lvl="0" indent="-228600" rtl="0">
              <a:spcBef>
                <a:spcPts val="0"/>
              </a:spcBef>
              <a:buChar char="-"/>
            </a:pPr>
            <a:r>
              <a:rPr lang="es-PR"/>
              <a:t>Notion of using criptography to prove ownership of things is good for land and company registry</a:t>
            </a:r>
          </a:p>
          <a:p>
            <a:pPr marL="457200" lvl="0" indent="-228600" rtl="0">
              <a:spcBef>
                <a:spcPts val="0"/>
              </a:spcBef>
              <a:buChar char="-"/>
            </a:pPr>
            <a:r>
              <a:rPr lang="es-PR"/>
              <a:t>Data as infrasctructure - the first country to go for this!!!!</a:t>
            </a:r>
          </a:p>
          <a:p>
            <a:pPr lvl="0" rtl="0">
              <a:spcBef>
                <a:spcPts val="0"/>
              </a:spcBef>
              <a:buNone/>
            </a:pPr>
            <a:endParaRPr/>
          </a:p>
          <a:p>
            <a:pPr lvl="0" rtl="0">
              <a:spcBef>
                <a:spcPts val="0"/>
              </a:spcBef>
              <a:buNone/>
            </a:pPr>
            <a:endParaRPr/>
          </a:p>
          <a:p>
            <a:pPr lvl="0" rtl="0">
              <a:spcBef>
                <a:spcPts val="0"/>
              </a:spcBef>
              <a:buNone/>
            </a:pPr>
            <a:endParaRPr/>
          </a:p>
        </p:txBody>
      </p:sp>
      <p:sp>
        <p:nvSpPr>
          <p:cNvPr id="153" name="Shape 153"/>
          <p:cNvSpPr txBox="1">
            <a:spLocks noGrp="1"/>
          </p:cNvSpPr>
          <p:nvPr>
            <p:ph type="sldNum" idx="12"/>
          </p:nvPr>
        </p:nvSpPr>
        <p:spPr>
          <a:xfrm>
            <a:off x="3884613" y="8685213"/>
            <a:ext cx="2971800" cy="457200"/>
          </a:xfrm>
          <a:prstGeom prst="rect">
            <a:avLst/>
          </a:prstGeom>
        </p:spPr>
        <p:txBody>
          <a:bodyPr wrap="square"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s-PR"/>
              <a:t>6</a:t>
            </a:fld>
            <a:endParaRPr lang="es-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4" name="Shape 164"/>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r>
              <a:rPr lang="es-PR"/>
              <a:t>Make life simple to improve outcome for governments.  Go to estonia and UK and talk about the ‘big prize’ of government as a platform.  Platform infrastructure for multiple services!  </a:t>
            </a:r>
          </a:p>
          <a:p>
            <a:pPr lvl="0" rtl="0">
              <a:spcBef>
                <a:spcPts val="0"/>
              </a:spcBef>
              <a:buNone/>
            </a:pPr>
            <a:r>
              <a:rPr lang="es-PR"/>
              <a:t>Geolocation data for organization.  </a:t>
            </a:r>
          </a:p>
          <a:p>
            <a:pPr marL="457200" lvl="0" indent="-228600" rtl="0">
              <a:spcBef>
                <a:spcPts val="0"/>
              </a:spcBef>
              <a:buChar char="-"/>
            </a:pPr>
            <a:r>
              <a:rPr lang="es-PR"/>
              <a:t>Design patterns</a:t>
            </a:r>
          </a:p>
          <a:p>
            <a:pPr marL="457200" lvl="0" indent="-228600" rtl="0">
              <a:spcBef>
                <a:spcPts val="0"/>
              </a:spcBef>
              <a:buChar char="-"/>
            </a:pPr>
            <a:r>
              <a:rPr lang="es-PR"/>
              <a:t>simplicity</a:t>
            </a:r>
          </a:p>
          <a:p>
            <a:pPr marL="457200" lvl="0" indent="-228600" rtl="0">
              <a:spcBef>
                <a:spcPts val="0"/>
              </a:spcBef>
              <a:buChar char="-"/>
            </a:pPr>
            <a:r>
              <a:rPr lang="es-PR"/>
              <a:t>End with the big prize</a:t>
            </a:r>
          </a:p>
          <a:p>
            <a:pPr lvl="0" rtl="0">
              <a:spcBef>
                <a:spcPts val="0"/>
              </a:spcBef>
              <a:buNone/>
            </a:pPr>
            <a:r>
              <a:rPr lang="es-PR"/>
              <a:t>Workshop</a:t>
            </a:r>
          </a:p>
          <a:p>
            <a:pPr marL="457200" lvl="0" indent="-228600" rtl="0">
              <a:spcBef>
                <a:spcPts val="0"/>
              </a:spcBef>
              <a:buChar char="-"/>
            </a:pPr>
            <a:r>
              <a:rPr lang="es-PR"/>
              <a:t>Procurement and how we transform it</a:t>
            </a:r>
          </a:p>
          <a:p>
            <a:pPr marL="457200" lvl="0" indent="-228600" rtl="0">
              <a:spcBef>
                <a:spcPts val="0"/>
              </a:spcBef>
              <a:buChar char="-"/>
            </a:pPr>
            <a:r>
              <a:rPr lang="es-PR"/>
              <a:t>Simplicity and mobile first, design patterns</a:t>
            </a:r>
          </a:p>
          <a:p>
            <a:pPr marL="457200" lvl="0" indent="-228600" rtl="0">
              <a:spcBef>
                <a:spcPts val="0"/>
              </a:spcBef>
              <a:buChar char="-"/>
            </a:pPr>
            <a:r>
              <a:rPr lang="es-PR"/>
              <a:t>Recruitment</a:t>
            </a:r>
          </a:p>
          <a:p>
            <a:pPr marL="457200" lvl="0" indent="-228600" rtl="0">
              <a:spcBef>
                <a:spcPts val="0"/>
              </a:spcBef>
              <a:buChar char="-"/>
            </a:pPr>
            <a:r>
              <a:rPr lang="es-PR"/>
              <a:t>ID ecosystem - what do we use and what is politically acceptable</a:t>
            </a:r>
          </a:p>
          <a:p>
            <a:pPr marL="457200" lvl="0" indent="-228600" rtl="0">
              <a:spcBef>
                <a:spcPts val="0"/>
              </a:spcBef>
              <a:buChar char="-"/>
            </a:pPr>
            <a:r>
              <a:rPr lang="es-PR"/>
              <a:t>Internet-era Service Design - examples of how you can me the most of having a multi-disciplinary approach redesigning services using internet era approaches.</a:t>
            </a:r>
          </a:p>
          <a:p>
            <a:pPr marL="914400" lvl="1" indent="-228600" rtl="0">
              <a:spcBef>
                <a:spcPts val="0"/>
              </a:spcBef>
              <a:buChar char="-"/>
            </a:pPr>
            <a:r>
              <a:rPr lang="es-PR"/>
              <a:t>Talking about 	SERVICE DESIGN</a:t>
            </a:r>
          </a:p>
          <a:p>
            <a:pPr marL="457200" lvl="0" indent="-228600" rtl="0">
              <a:spcBef>
                <a:spcPts val="0"/>
              </a:spcBef>
              <a:buChar char="-"/>
            </a:pPr>
            <a:r>
              <a:rPr lang="es-PR"/>
              <a:t>Registeres and data as an infrasctructure!  Land ownership registry!!! Doing that and the capabilities in a country</a:t>
            </a:r>
          </a:p>
          <a:p>
            <a:pPr marL="457200" lvl="0" indent="-228600" rtl="0">
              <a:spcBef>
                <a:spcPts val="0"/>
              </a:spcBef>
              <a:buChar char="-"/>
            </a:pPr>
            <a:r>
              <a:rPr lang="es-PR"/>
              <a:t>Identity - worries Tom because it’s hard to do - gov gives you an ID and tests you the ID or you have self-sovereignID - accept starndard third party id issuance.  Where are we on this journey?</a:t>
            </a:r>
          </a:p>
          <a:p>
            <a:pPr marL="914400" lvl="1" indent="-228600" rtl="0">
              <a:spcBef>
                <a:spcPts val="0"/>
              </a:spcBef>
              <a:buChar char="-"/>
            </a:pPr>
            <a:r>
              <a:rPr lang="es-PR"/>
              <a:t>Lets push for this?  I have Key people!!!</a:t>
            </a:r>
          </a:p>
          <a:p>
            <a:pPr marL="914400" lvl="1" indent="-228600" rtl="0">
              <a:spcBef>
                <a:spcPts val="0"/>
              </a:spcBef>
              <a:buChar char="-"/>
            </a:pPr>
            <a:r>
              <a:rPr lang="es-PR"/>
              <a:t>Richard Carrion support?</a:t>
            </a:r>
          </a:p>
          <a:p>
            <a:pPr lvl="0" rtl="0">
              <a:spcBef>
                <a:spcPts val="0"/>
              </a:spcBef>
              <a:buNone/>
            </a:pPr>
            <a:endParaRPr/>
          </a:p>
          <a:p>
            <a:pPr lvl="0" rtl="0">
              <a:spcBef>
                <a:spcPts val="0"/>
              </a:spcBef>
              <a:buNone/>
            </a:pPr>
            <a:r>
              <a:rPr lang="es-PR"/>
              <a:t>Honduras land registry!</a:t>
            </a:r>
          </a:p>
          <a:p>
            <a:pPr marL="457200" lvl="0" indent="-228600" rtl="0">
              <a:spcBef>
                <a:spcPts val="0"/>
              </a:spcBef>
              <a:buChar char="-"/>
            </a:pPr>
            <a:r>
              <a:rPr lang="es-PR"/>
              <a:t>Use blockchain to explore the land registry</a:t>
            </a:r>
          </a:p>
          <a:p>
            <a:pPr marL="457200" lvl="0" indent="-228600" rtl="0">
              <a:spcBef>
                <a:spcPts val="0"/>
              </a:spcBef>
              <a:buChar char="-"/>
            </a:pPr>
            <a:r>
              <a:rPr lang="es-PR"/>
              <a:t>Notion of using criptography to prove ownership of things is good for land and company registry</a:t>
            </a:r>
          </a:p>
          <a:p>
            <a:pPr marL="457200" lvl="0" indent="-228600" rtl="0">
              <a:spcBef>
                <a:spcPts val="0"/>
              </a:spcBef>
              <a:buChar char="-"/>
            </a:pPr>
            <a:r>
              <a:rPr lang="es-PR"/>
              <a:t>Data as infrasctructure - the first country to go for this!!!!</a:t>
            </a:r>
          </a:p>
          <a:p>
            <a:pPr lvl="0" rtl="0">
              <a:spcBef>
                <a:spcPts val="0"/>
              </a:spcBef>
              <a:buNone/>
            </a:pPr>
            <a:endParaRPr/>
          </a:p>
          <a:p>
            <a:pPr lvl="0" rtl="0">
              <a:spcBef>
                <a:spcPts val="0"/>
              </a:spcBef>
              <a:buNone/>
            </a:pPr>
            <a:endParaRPr/>
          </a:p>
          <a:p>
            <a:pPr lvl="0" rtl="0">
              <a:spcBef>
                <a:spcPts val="0"/>
              </a:spcBef>
              <a:buNone/>
            </a:pPr>
            <a:endParaRPr/>
          </a:p>
        </p:txBody>
      </p:sp>
      <p:sp>
        <p:nvSpPr>
          <p:cNvPr id="165" name="Shape 165"/>
          <p:cNvSpPr txBox="1">
            <a:spLocks noGrp="1"/>
          </p:cNvSpPr>
          <p:nvPr>
            <p:ph type="sldNum" idx="12"/>
          </p:nvPr>
        </p:nvSpPr>
        <p:spPr>
          <a:xfrm>
            <a:off x="3884613" y="8685213"/>
            <a:ext cx="2971800" cy="457200"/>
          </a:xfrm>
          <a:prstGeom prst="rect">
            <a:avLst/>
          </a:prstGeom>
        </p:spPr>
        <p:txBody>
          <a:bodyPr wrap="square"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s-PR"/>
              <a:t>7</a:t>
            </a:fld>
            <a:endParaRPr lang="es-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Shape 1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6" name="Shape 17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r>
              <a:rPr lang="es-PR"/>
              <a:t>Make life simple to improve outcome for governments.  Go to estonia and UK and talk about the ‘big prize’ of government as a platform.  Platform infrastructure for multiple services!  </a:t>
            </a:r>
          </a:p>
          <a:p>
            <a:pPr lvl="0" rtl="0">
              <a:spcBef>
                <a:spcPts val="0"/>
              </a:spcBef>
              <a:buNone/>
            </a:pPr>
            <a:r>
              <a:rPr lang="es-PR"/>
              <a:t>Geolocation data for organization.  </a:t>
            </a:r>
          </a:p>
          <a:p>
            <a:pPr marL="457200" lvl="0" indent="-228600" rtl="0">
              <a:spcBef>
                <a:spcPts val="0"/>
              </a:spcBef>
              <a:buChar char="-"/>
            </a:pPr>
            <a:r>
              <a:rPr lang="es-PR"/>
              <a:t>Design patterns</a:t>
            </a:r>
          </a:p>
          <a:p>
            <a:pPr marL="457200" lvl="0" indent="-228600" rtl="0">
              <a:spcBef>
                <a:spcPts val="0"/>
              </a:spcBef>
              <a:buChar char="-"/>
            </a:pPr>
            <a:r>
              <a:rPr lang="es-PR"/>
              <a:t>simplicity</a:t>
            </a:r>
          </a:p>
          <a:p>
            <a:pPr marL="457200" lvl="0" indent="-228600" rtl="0">
              <a:spcBef>
                <a:spcPts val="0"/>
              </a:spcBef>
              <a:buChar char="-"/>
            </a:pPr>
            <a:r>
              <a:rPr lang="es-PR"/>
              <a:t>End with the big prize</a:t>
            </a:r>
          </a:p>
          <a:p>
            <a:pPr lvl="0" rtl="0">
              <a:spcBef>
                <a:spcPts val="0"/>
              </a:spcBef>
              <a:buNone/>
            </a:pPr>
            <a:r>
              <a:rPr lang="es-PR"/>
              <a:t>Workshop</a:t>
            </a:r>
          </a:p>
          <a:p>
            <a:pPr marL="457200" lvl="0" indent="-228600" rtl="0">
              <a:spcBef>
                <a:spcPts val="0"/>
              </a:spcBef>
              <a:buChar char="-"/>
            </a:pPr>
            <a:r>
              <a:rPr lang="es-PR"/>
              <a:t>Procurement and how we transform it</a:t>
            </a:r>
          </a:p>
          <a:p>
            <a:pPr marL="457200" lvl="0" indent="-228600" rtl="0">
              <a:spcBef>
                <a:spcPts val="0"/>
              </a:spcBef>
              <a:buChar char="-"/>
            </a:pPr>
            <a:r>
              <a:rPr lang="es-PR"/>
              <a:t>Simplicity and mobile first, design patterns</a:t>
            </a:r>
          </a:p>
          <a:p>
            <a:pPr marL="457200" lvl="0" indent="-228600" rtl="0">
              <a:spcBef>
                <a:spcPts val="0"/>
              </a:spcBef>
              <a:buChar char="-"/>
            </a:pPr>
            <a:r>
              <a:rPr lang="es-PR"/>
              <a:t>Recruitment</a:t>
            </a:r>
          </a:p>
          <a:p>
            <a:pPr marL="457200" lvl="0" indent="-228600" rtl="0">
              <a:spcBef>
                <a:spcPts val="0"/>
              </a:spcBef>
              <a:buChar char="-"/>
            </a:pPr>
            <a:r>
              <a:rPr lang="es-PR"/>
              <a:t>ID ecosystem - what do we use and what is politically acceptable</a:t>
            </a:r>
          </a:p>
          <a:p>
            <a:pPr marL="457200" lvl="0" indent="-228600" rtl="0">
              <a:spcBef>
                <a:spcPts val="0"/>
              </a:spcBef>
              <a:buChar char="-"/>
            </a:pPr>
            <a:r>
              <a:rPr lang="es-PR"/>
              <a:t>Internet-era Service Design - examples of how you can me the most of having a multi-disciplinary approach redesigning services using internet era approaches.</a:t>
            </a:r>
          </a:p>
          <a:p>
            <a:pPr marL="914400" lvl="1" indent="-228600" rtl="0">
              <a:spcBef>
                <a:spcPts val="0"/>
              </a:spcBef>
              <a:buChar char="-"/>
            </a:pPr>
            <a:r>
              <a:rPr lang="es-PR"/>
              <a:t>Talking about 	SERVICE DESIGN</a:t>
            </a:r>
          </a:p>
          <a:p>
            <a:pPr marL="457200" lvl="0" indent="-228600" rtl="0">
              <a:spcBef>
                <a:spcPts val="0"/>
              </a:spcBef>
              <a:buChar char="-"/>
            </a:pPr>
            <a:r>
              <a:rPr lang="es-PR"/>
              <a:t>Registeres and data as an infrasctructure!  Land ownership registry!!! Doing that and the capabilities in a country</a:t>
            </a:r>
          </a:p>
          <a:p>
            <a:pPr marL="457200" lvl="0" indent="-228600" rtl="0">
              <a:spcBef>
                <a:spcPts val="0"/>
              </a:spcBef>
              <a:buChar char="-"/>
            </a:pPr>
            <a:r>
              <a:rPr lang="es-PR"/>
              <a:t>Identity - worries Tom because it’s hard to do - gov gives you an ID and tests you the ID or you have self-sovereignID - accept starndard third party id issuance.  Where are we on this journey?</a:t>
            </a:r>
          </a:p>
          <a:p>
            <a:pPr marL="914400" lvl="1" indent="-228600" rtl="0">
              <a:spcBef>
                <a:spcPts val="0"/>
              </a:spcBef>
              <a:buChar char="-"/>
            </a:pPr>
            <a:r>
              <a:rPr lang="es-PR"/>
              <a:t>Lets push for this?  I have Key people!!!</a:t>
            </a:r>
          </a:p>
          <a:p>
            <a:pPr marL="914400" lvl="1" indent="-228600" rtl="0">
              <a:spcBef>
                <a:spcPts val="0"/>
              </a:spcBef>
              <a:buChar char="-"/>
            </a:pPr>
            <a:r>
              <a:rPr lang="es-PR"/>
              <a:t>Richard Carrion support?</a:t>
            </a:r>
          </a:p>
          <a:p>
            <a:pPr lvl="0" rtl="0">
              <a:spcBef>
                <a:spcPts val="0"/>
              </a:spcBef>
              <a:buNone/>
            </a:pPr>
            <a:endParaRPr/>
          </a:p>
          <a:p>
            <a:pPr lvl="0" rtl="0">
              <a:spcBef>
                <a:spcPts val="0"/>
              </a:spcBef>
              <a:buNone/>
            </a:pPr>
            <a:r>
              <a:rPr lang="es-PR"/>
              <a:t>Honduras land registry!</a:t>
            </a:r>
          </a:p>
          <a:p>
            <a:pPr marL="457200" lvl="0" indent="-228600" rtl="0">
              <a:spcBef>
                <a:spcPts val="0"/>
              </a:spcBef>
              <a:buChar char="-"/>
            </a:pPr>
            <a:r>
              <a:rPr lang="es-PR"/>
              <a:t>Use blockchain to explore the land registry</a:t>
            </a:r>
          </a:p>
          <a:p>
            <a:pPr marL="457200" lvl="0" indent="-228600" rtl="0">
              <a:spcBef>
                <a:spcPts val="0"/>
              </a:spcBef>
              <a:buChar char="-"/>
            </a:pPr>
            <a:r>
              <a:rPr lang="es-PR"/>
              <a:t>Notion of using criptography to prove ownership of things is good for land and company registry</a:t>
            </a:r>
          </a:p>
          <a:p>
            <a:pPr marL="457200" lvl="0" indent="-228600" rtl="0">
              <a:spcBef>
                <a:spcPts val="0"/>
              </a:spcBef>
              <a:buChar char="-"/>
            </a:pPr>
            <a:r>
              <a:rPr lang="es-PR"/>
              <a:t>Data as infrasctructure - the first country to go for this!!!!</a:t>
            </a:r>
          </a:p>
          <a:p>
            <a:pPr lvl="0" rtl="0">
              <a:spcBef>
                <a:spcPts val="0"/>
              </a:spcBef>
              <a:buNone/>
            </a:pPr>
            <a:endParaRPr/>
          </a:p>
          <a:p>
            <a:pPr lvl="0" rtl="0">
              <a:spcBef>
                <a:spcPts val="0"/>
              </a:spcBef>
              <a:buNone/>
            </a:pPr>
            <a:endParaRPr/>
          </a:p>
          <a:p>
            <a:pPr lvl="0" rtl="0">
              <a:spcBef>
                <a:spcPts val="0"/>
              </a:spcBef>
              <a:buNone/>
            </a:pPr>
            <a:endParaRPr/>
          </a:p>
        </p:txBody>
      </p:sp>
      <p:sp>
        <p:nvSpPr>
          <p:cNvPr id="177" name="Shape 177"/>
          <p:cNvSpPr txBox="1">
            <a:spLocks noGrp="1"/>
          </p:cNvSpPr>
          <p:nvPr>
            <p:ph type="sldNum" idx="12"/>
          </p:nvPr>
        </p:nvSpPr>
        <p:spPr>
          <a:xfrm>
            <a:off x="3884613" y="8685213"/>
            <a:ext cx="2971800" cy="457200"/>
          </a:xfrm>
          <a:prstGeom prst="rect">
            <a:avLst/>
          </a:prstGeom>
        </p:spPr>
        <p:txBody>
          <a:bodyPr wrap="square"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s-PR"/>
              <a:t>8</a:t>
            </a:fld>
            <a:endParaRPr lang="es-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7" name="Shape 18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lnSpc>
                <a:spcPct val="115000"/>
              </a:lnSpc>
              <a:spcBef>
                <a:spcPts val="0"/>
              </a:spcBef>
              <a:buClr>
                <a:schemeClr val="dk1"/>
              </a:buClr>
              <a:buSzPct val="45833"/>
              <a:buFont typeface="Arial"/>
              <a:buNone/>
            </a:pPr>
            <a:r>
              <a:rPr lang="es-PR" sz="2400" b="1">
                <a:solidFill>
                  <a:srgbClr val="000000"/>
                </a:solidFill>
                <a:latin typeface="Arial"/>
                <a:ea typeface="Arial"/>
                <a:cs typeface="Arial"/>
                <a:sym typeface="Arial"/>
              </a:rPr>
              <a:t>54.76%</a:t>
            </a:r>
            <a:r>
              <a:rPr lang="es-PR" sz="1800">
                <a:solidFill>
                  <a:srgbClr val="000000"/>
                </a:solidFill>
                <a:latin typeface="Arial"/>
                <a:ea typeface="Arial"/>
                <a:cs typeface="Arial"/>
                <a:sym typeface="Arial"/>
              </a:rPr>
              <a:t> I am in PR, no access to power or Internet and need work    46  </a:t>
            </a:r>
          </a:p>
          <a:p>
            <a:pPr lvl="0" rtl="0">
              <a:lnSpc>
                <a:spcPct val="115000"/>
              </a:lnSpc>
              <a:spcBef>
                <a:spcPts val="0"/>
              </a:spcBef>
              <a:buClr>
                <a:schemeClr val="dk1"/>
              </a:buClr>
              <a:buSzPct val="61111"/>
              <a:buFont typeface="Arial"/>
              <a:buNone/>
            </a:pPr>
            <a:r>
              <a:rPr lang="es-PR" sz="1800">
                <a:solidFill>
                  <a:srgbClr val="000000"/>
                </a:solidFill>
                <a:latin typeface="Arial"/>
                <a:ea typeface="Arial"/>
                <a:cs typeface="Arial"/>
                <a:sym typeface="Arial"/>
              </a:rPr>
              <a:t>I left PR, have power and Internet, need work    21  25.00%</a:t>
            </a:r>
          </a:p>
          <a:p>
            <a:pPr lvl="0" rtl="0">
              <a:lnSpc>
                <a:spcPct val="115000"/>
              </a:lnSpc>
              <a:spcBef>
                <a:spcPts val="0"/>
              </a:spcBef>
              <a:buClr>
                <a:schemeClr val="dk1"/>
              </a:buClr>
              <a:buSzPct val="61111"/>
              <a:buFont typeface="Arial"/>
              <a:buNone/>
            </a:pPr>
            <a:r>
              <a:rPr lang="es-PR" sz="1800">
                <a:solidFill>
                  <a:srgbClr val="000000"/>
                </a:solidFill>
                <a:latin typeface="Arial"/>
                <a:ea typeface="Arial"/>
                <a:cs typeface="Arial"/>
                <a:sym typeface="Arial"/>
              </a:rPr>
              <a:t>I am in PR, have access to power and Internet, need work    17  20.24%</a:t>
            </a:r>
          </a:p>
          <a:p>
            <a:pPr lvl="0">
              <a:spcBef>
                <a:spcPts val="0"/>
              </a:spcBef>
              <a:buNone/>
            </a:pPr>
            <a:endParaRPr>
              <a:solidFill>
                <a:srgbClr val="000000"/>
              </a:solidFill>
            </a:endParaRPr>
          </a:p>
          <a:p>
            <a:pPr lvl="0">
              <a:spcBef>
                <a:spcPts val="0"/>
              </a:spcBef>
              <a:buNone/>
            </a:pPr>
            <a:endParaRPr>
              <a:solidFill>
                <a:srgbClr val="000000"/>
              </a:solidFill>
            </a:endParaRPr>
          </a:p>
          <a:p>
            <a:pPr lvl="0">
              <a:spcBef>
                <a:spcPts val="0"/>
              </a:spcBef>
              <a:buNone/>
            </a:pPr>
            <a:endParaRPr>
              <a:solidFill>
                <a:srgbClr val="000000"/>
              </a:solidFill>
            </a:endParaRPr>
          </a:p>
          <a:p>
            <a:pPr lvl="0" rtl="0">
              <a:spcBef>
                <a:spcPts val="0"/>
              </a:spcBef>
              <a:buNone/>
            </a:pPr>
            <a:r>
              <a:rPr lang="es-PR"/>
              <a:t>Make life simple to improve outcome for governments.  Go to estonia and UK and talk about the ‘big prize’ of government as a platform.  Platform infrastructure for multiple services!  </a:t>
            </a:r>
          </a:p>
          <a:p>
            <a:pPr lvl="0" rtl="0">
              <a:spcBef>
                <a:spcPts val="0"/>
              </a:spcBef>
              <a:buNone/>
            </a:pPr>
            <a:r>
              <a:rPr lang="es-PR"/>
              <a:t>Geolocation data for organization.  </a:t>
            </a:r>
          </a:p>
          <a:p>
            <a:pPr marL="457200" lvl="0" indent="-228600" rtl="0">
              <a:spcBef>
                <a:spcPts val="0"/>
              </a:spcBef>
              <a:buChar char="-"/>
            </a:pPr>
            <a:r>
              <a:rPr lang="es-PR"/>
              <a:t>Design patterns</a:t>
            </a:r>
          </a:p>
          <a:p>
            <a:pPr marL="457200" lvl="0" indent="-228600" rtl="0">
              <a:spcBef>
                <a:spcPts val="0"/>
              </a:spcBef>
              <a:buChar char="-"/>
            </a:pPr>
            <a:r>
              <a:rPr lang="es-PR"/>
              <a:t>simplicity</a:t>
            </a:r>
          </a:p>
          <a:p>
            <a:pPr marL="457200" lvl="0" indent="-228600" rtl="0">
              <a:spcBef>
                <a:spcPts val="0"/>
              </a:spcBef>
              <a:buChar char="-"/>
            </a:pPr>
            <a:r>
              <a:rPr lang="es-PR"/>
              <a:t>End with the big prize</a:t>
            </a:r>
          </a:p>
          <a:p>
            <a:pPr lvl="0" rtl="0">
              <a:spcBef>
                <a:spcPts val="0"/>
              </a:spcBef>
              <a:buNone/>
            </a:pPr>
            <a:r>
              <a:rPr lang="es-PR"/>
              <a:t>Workshop</a:t>
            </a:r>
          </a:p>
          <a:p>
            <a:pPr marL="457200" lvl="0" indent="-228600" rtl="0">
              <a:spcBef>
                <a:spcPts val="0"/>
              </a:spcBef>
              <a:buChar char="-"/>
            </a:pPr>
            <a:r>
              <a:rPr lang="es-PR"/>
              <a:t>Procurement and how we transform it</a:t>
            </a:r>
          </a:p>
          <a:p>
            <a:pPr marL="457200" lvl="0" indent="-228600" rtl="0">
              <a:spcBef>
                <a:spcPts val="0"/>
              </a:spcBef>
              <a:buChar char="-"/>
            </a:pPr>
            <a:r>
              <a:rPr lang="es-PR"/>
              <a:t>Simplicity and mobile first, design patterns</a:t>
            </a:r>
          </a:p>
          <a:p>
            <a:pPr marL="457200" lvl="0" indent="-228600" rtl="0">
              <a:spcBef>
                <a:spcPts val="0"/>
              </a:spcBef>
              <a:buChar char="-"/>
            </a:pPr>
            <a:r>
              <a:rPr lang="es-PR"/>
              <a:t>Recruitment</a:t>
            </a:r>
          </a:p>
          <a:p>
            <a:pPr marL="457200" lvl="0" indent="-228600" rtl="0">
              <a:spcBef>
                <a:spcPts val="0"/>
              </a:spcBef>
              <a:buChar char="-"/>
            </a:pPr>
            <a:r>
              <a:rPr lang="es-PR"/>
              <a:t>ID ecosystem - what do we use and what is politically acceptable</a:t>
            </a:r>
          </a:p>
          <a:p>
            <a:pPr marL="457200" lvl="0" indent="-228600" rtl="0">
              <a:spcBef>
                <a:spcPts val="0"/>
              </a:spcBef>
              <a:buChar char="-"/>
            </a:pPr>
            <a:r>
              <a:rPr lang="es-PR"/>
              <a:t>Internet-era Service Design - examples of how you can me the most of having a multi-disciplinary approach redesigning services using internet era approaches.</a:t>
            </a:r>
          </a:p>
          <a:p>
            <a:pPr marL="914400" lvl="1" indent="-228600" rtl="0">
              <a:spcBef>
                <a:spcPts val="0"/>
              </a:spcBef>
              <a:buChar char="-"/>
            </a:pPr>
            <a:r>
              <a:rPr lang="es-PR"/>
              <a:t>Talking about 	SERVICE DESIGN</a:t>
            </a:r>
          </a:p>
          <a:p>
            <a:pPr marL="457200" lvl="0" indent="-228600" rtl="0">
              <a:spcBef>
                <a:spcPts val="0"/>
              </a:spcBef>
              <a:buChar char="-"/>
            </a:pPr>
            <a:r>
              <a:rPr lang="es-PR"/>
              <a:t>Registeres and data as an infrasctructure!  Land ownership registry!!! Doing that and the capabilities in a country</a:t>
            </a:r>
          </a:p>
          <a:p>
            <a:pPr marL="457200" lvl="0" indent="-228600" rtl="0">
              <a:spcBef>
                <a:spcPts val="0"/>
              </a:spcBef>
              <a:buChar char="-"/>
            </a:pPr>
            <a:r>
              <a:rPr lang="es-PR"/>
              <a:t>Identity - worries Tom because it’s hard to do - gov gives you an ID and tests you the ID or you have self-sovereignID - accept starndard third party id issuance.  Where are we on this journey?</a:t>
            </a:r>
          </a:p>
          <a:p>
            <a:pPr marL="914400" lvl="1" indent="-228600" rtl="0">
              <a:spcBef>
                <a:spcPts val="0"/>
              </a:spcBef>
              <a:buChar char="-"/>
            </a:pPr>
            <a:r>
              <a:rPr lang="es-PR"/>
              <a:t>Lets push for this?  I have Key people!!!</a:t>
            </a:r>
          </a:p>
          <a:p>
            <a:pPr marL="914400" lvl="1" indent="-228600" rtl="0">
              <a:spcBef>
                <a:spcPts val="0"/>
              </a:spcBef>
              <a:buChar char="-"/>
            </a:pPr>
            <a:r>
              <a:rPr lang="es-PR"/>
              <a:t>Richard Carrion support?</a:t>
            </a:r>
          </a:p>
          <a:p>
            <a:pPr lvl="0" rtl="0">
              <a:spcBef>
                <a:spcPts val="0"/>
              </a:spcBef>
              <a:buNone/>
            </a:pPr>
            <a:endParaRPr/>
          </a:p>
          <a:p>
            <a:pPr lvl="0" rtl="0">
              <a:spcBef>
                <a:spcPts val="0"/>
              </a:spcBef>
              <a:buNone/>
            </a:pPr>
            <a:r>
              <a:rPr lang="es-PR"/>
              <a:t>Honduras land registry!</a:t>
            </a:r>
          </a:p>
          <a:p>
            <a:pPr marL="457200" lvl="0" indent="-228600" rtl="0">
              <a:spcBef>
                <a:spcPts val="0"/>
              </a:spcBef>
              <a:buChar char="-"/>
            </a:pPr>
            <a:r>
              <a:rPr lang="es-PR"/>
              <a:t>Use blockchain to explore the land registry</a:t>
            </a:r>
          </a:p>
          <a:p>
            <a:pPr marL="457200" lvl="0" indent="-228600" rtl="0">
              <a:spcBef>
                <a:spcPts val="0"/>
              </a:spcBef>
              <a:buChar char="-"/>
            </a:pPr>
            <a:r>
              <a:rPr lang="es-PR"/>
              <a:t>Notion of using criptography to prove ownership of things is good for land and company registry</a:t>
            </a:r>
          </a:p>
          <a:p>
            <a:pPr marL="457200" lvl="0" indent="-228600" rtl="0">
              <a:spcBef>
                <a:spcPts val="0"/>
              </a:spcBef>
              <a:buChar char="-"/>
            </a:pPr>
            <a:r>
              <a:rPr lang="es-PR"/>
              <a:t>Data as infrasctructure - the first country to go for this!!!!</a:t>
            </a:r>
          </a:p>
          <a:p>
            <a:pPr lvl="0" rtl="0">
              <a:spcBef>
                <a:spcPts val="0"/>
              </a:spcBef>
              <a:buNone/>
            </a:pPr>
            <a:endParaRPr/>
          </a:p>
          <a:p>
            <a:pPr lvl="0" rtl="0">
              <a:spcBef>
                <a:spcPts val="0"/>
              </a:spcBef>
              <a:buNone/>
            </a:pPr>
            <a:endParaRPr/>
          </a:p>
          <a:p>
            <a:pPr lvl="0" rtl="0">
              <a:spcBef>
                <a:spcPts val="0"/>
              </a:spcBef>
              <a:buNone/>
            </a:pPr>
            <a:endParaRPr/>
          </a:p>
        </p:txBody>
      </p:sp>
      <p:sp>
        <p:nvSpPr>
          <p:cNvPr id="188" name="Shape 188"/>
          <p:cNvSpPr txBox="1">
            <a:spLocks noGrp="1"/>
          </p:cNvSpPr>
          <p:nvPr>
            <p:ph type="sldNum" idx="12"/>
          </p:nvPr>
        </p:nvSpPr>
        <p:spPr>
          <a:xfrm>
            <a:off x="3884613" y="8685213"/>
            <a:ext cx="2971800" cy="457200"/>
          </a:xfrm>
          <a:prstGeom prst="rect">
            <a:avLst/>
          </a:prstGeom>
        </p:spPr>
        <p:txBody>
          <a:bodyPr wrap="square"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s-PR"/>
              <a:t>9</a:t>
            </a:fld>
            <a:endParaRPr lang="es-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Shape 19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8" name="Shape 19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r>
              <a:rPr lang="es-PR"/>
              <a:t>Make life simple to improve outcome for governments.  Go to estonia and UK and talk about the ‘big prize’ of government as a platform.  Platform infrastructure for multiple services!  </a:t>
            </a:r>
          </a:p>
          <a:p>
            <a:pPr lvl="0" rtl="0">
              <a:spcBef>
                <a:spcPts val="0"/>
              </a:spcBef>
              <a:buNone/>
            </a:pPr>
            <a:r>
              <a:rPr lang="es-PR"/>
              <a:t>Geolocation data for organization.  </a:t>
            </a:r>
          </a:p>
          <a:p>
            <a:pPr marL="457200" lvl="0" indent="-228600" rtl="0">
              <a:spcBef>
                <a:spcPts val="0"/>
              </a:spcBef>
              <a:buChar char="-"/>
            </a:pPr>
            <a:r>
              <a:rPr lang="es-PR"/>
              <a:t>Design patterns</a:t>
            </a:r>
          </a:p>
          <a:p>
            <a:pPr marL="457200" lvl="0" indent="-228600" rtl="0">
              <a:spcBef>
                <a:spcPts val="0"/>
              </a:spcBef>
              <a:buChar char="-"/>
            </a:pPr>
            <a:r>
              <a:rPr lang="es-PR"/>
              <a:t>simplicity</a:t>
            </a:r>
          </a:p>
          <a:p>
            <a:pPr marL="457200" lvl="0" indent="-228600" rtl="0">
              <a:spcBef>
                <a:spcPts val="0"/>
              </a:spcBef>
              <a:buChar char="-"/>
            </a:pPr>
            <a:r>
              <a:rPr lang="es-PR"/>
              <a:t>End with the big prize</a:t>
            </a:r>
          </a:p>
          <a:p>
            <a:pPr lvl="0" rtl="0">
              <a:spcBef>
                <a:spcPts val="0"/>
              </a:spcBef>
              <a:buNone/>
            </a:pPr>
            <a:r>
              <a:rPr lang="es-PR"/>
              <a:t>Workshop</a:t>
            </a:r>
          </a:p>
          <a:p>
            <a:pPr marL="457200" lvl="0" indent="-228600" rtl="0">
              <a:spcBef>
                <a:spcPts val="0"/>
              </a:spcBef>
              <a:buChar char="-"/>
            </a:pPr>
            <a:r>
              <a:rPr lang="es-PR"/>
              <a:t>Procurement and how we transform it</a:t>
            </a:r>
          </a:p>
          <a:p>
            <a:pPr marL="457200" lvl="0" indent="-228600" rtl="0">
              <a:spcBef>
                <a:spcPts val="0"/>
              </a:spcBef>
              <a:buChar char="-"/>
            </a:pPr>
            <a:r>
              <a:rPr lang="es-PR"/>
              <a:t>Simplicity and mobile first, design patterns</a:t>
            </a:r>
          </a:p>
          <a:p>
            <a:pPr marL="457200" lvl="0" indent="-228600" rtl="0">
              <a:spcBef>
                <a:spcPts val="0"/>
              </a:spcBef>
              <a:buChar char="-"/>
            </a:pPr>
            <a:r>
              <a:rPr lang="es-PR"/>
              <a:t>Recruitment</a:t>
            </a:r>
          </a:p>
          <a:p>
            <a:pPr marL="457200" lvl="0" indent="-228600" rtl="0">
              <a:spcBef>
                <a:spcPts val="0"/>
              </a:spcBef>
              <a:buChar char="-"/>
            </a:pPr>
            <a:r>
              <a:rPr lang="es-PR"/>
              <a:t>ID ecosystem - what do we use and what is politically acceptable</a:t>
            </a:r>
          </a:p>
          <a:p>
            <a:pPr marL="457200" lvl="0" indent="-228600" rtl="0">
              <a:spcBef>
                <a:spcPts val="0"/>
              </a:spcBef>
              <a:buChar char="-"/>
            </a:pPr>
            <a:r>
              <a:rPr lang="es-PR"/>
              <a:t>Internet-era Service Design - examples of how you can me the most of having a multi-disciplinary approach redesigning services using internet era approaches.</a:t>
            </a:r>
          </a:p>
          <a:p>
            <a:pPr marL="914400" lvl="1" indent="-228600" rtl="0">
              <a:spcBef>
                <a:spcPts val="0"/>
              </a:spcBef>
              <a:buChar char="-"/>
            </a:pPr>
            <a:r>
              <a:rPr lang="es-PR"/>
              <a:t>Talking about 	SERVICE DESIGN</a:t>
            </a:r>
          </a:p>
          <a:p>
            <a:pPr marL="457200" lvl="0" indent="-228600" rtl="0">
              <a:spcBef>
                <a:spcPts val="0"/>
              </a:spcBef>
              <a:buChar char="-"/>
            </a:pPr>
            <a:r>
              <a:rPr lang="es-PR"/>
              <a:t>Registeres and data as an infrasctructure!  Land ownership registry!!! Doing that and the capabilities in a country</a:t>
            </a:r>
          </a:p>
          <a:p>
            <a:pPr marL="457200" lvl="0" indent="-228600" rtl="0">
              <a:spcBef>
                <a:spcPts val="0"/>
              </a:spcBef>
              <a:buChar char="-"/>
            </a:pPr>
            <a:r>
              <a:rPr lang="es-PR"/>
              <a:t>Identity - worries Tom because it’s hard to do - gov gives you an ID and tests you the ID or you have self-sovereignID - accept starndard third party id issuance.  Where are we on this journey?</a:t>
            </a:r>
          </a:p>
          <a:p>
            <a:pPr marL="914400" lvl="1" indent="-228600" rtl="0">
              <a:spcBef>
                <a:spcPts val="0"/>
              </a:spcBef>
              <a:buChar char="-"/>
            </a:pPr>
            <a:r>
              <a:rPr lang="es-PR"/>
              <a:t>Lets push for this?  I have Key people!!!</a:t>
            </a:r>
          </a:p>
          <a:p>
            <a:pPr marL="914400" lvl="1" indent="-228600" rtl="0">
              <a:spcBef>
                <a:spcPts val="0"/>
              </a:spcBef>
              <a:buChar char="-"/>
            </a:pPr>
            <a:r>
              <a:rPr lang="es-PR"/>
              <a:t>Richard Carrion support?</a:t>
            </a:r>
          </a:p>
          <a:p>
            <a:pPr lvl="0" rtl="0">
              <a:spcBef>
                <a:spcPts val="0"/>
              </a:spcBef>
              <a:buNone/>
            </a:pPr>
            <a:endParaRPr/>
          </a:p>
          <a:p>
            <a:pPr lvl="0" rtl="0">
              <a:spcBef>
                <a:spcPts val="0"/>
              </a:spcBef>
              <a:buNone/>
            </a:pPr>
            <a:r>
              <a:rPr lang="es-PR"/>
              <a:t>Honduras land registry!</a:t>
            </a:r>
          </a:p>
          <a:p>
            <a:pPr marL="457200" lvl="0" indent="-228600" rtl="0">
              <a:spcBef>
                <a:spcPts val="0"/>
              </a:spcBef>
              <a:buChar char="-"/>
            </a:pPr>
            <a:r>
              <a:rPr lang="es-PR"/>
              <a:t>Use blockchain to explore the land registry</a:t>
            </a:r>
          </a:p>
          <a:p>
            <a:pPr marL="457200" lvl="0" indent="-228600" rtl="0">
              <a:spcBef>
                <a:spcPts val="0"/>
              </a:spcBef>
              <a:buChar char="-"/>
            </a:pPr>
            <a:r>
              <a:rPr lang="es-PR"/>
              <a:t>Notion of using criptography to prove ownership of things is good for land and company registry</a:t>
            </a:r>
          </a:p>
          <a:p>
            <a:pPr marL="457200" lvl="0" indent="-228600" rtl="0">
              <a:spcBef>
                <a:spcPts val="0"/>
              </a:spcBef>
              <a:buChar char="-"/>
            </a:pPr>
            <a:r>
              <a:rPr lang="es-PR"/>
              <a:t>Data as infrasctructure - the first country to go for this!!!!</a:t>
            </a:r>
          </a:p>
          <a:p>
            <a:pPr lvl="0" rtl="0">
              <a:spcBef>
                <a:spcPts val="0"/>
              </a:spcBef>
              <a:buNone/>
            </a:pPr>
            <a:endParaRPr/>
          </a:p>
          <a:p>
            <a:pPr lvl="0" rtl="0">
              <a:spcBef>
                <a:spcPts val="0"/>
              </a:spcBef>
              <a:buNone/>
            </a:pPr>
            <a:endParaRPr/>
          </a:p>
          <a:p>
            <a:pPr lvl="0" rtl="0">
              <a:spcBef>
                <a:spcPts val="0"/>
              </a:spcBef>
              <a:buNone/>
            </a:pPr>
            <a:endParaRPr/>
          </a:p>
        </p:txBody>
      </p:sp>
      <p:sp>
        <p:nvSpPr>
          <p:cNvPr id="199" name="Shape 199"/>
          <p:cNvSpPr txBox="1">
            <a:spLocks noGrp="1"/>
          </p:cNvSpPr>
          <p:nvPr>
            <p:ph type="sldNum" idx="12"/>
          </p:nvPr>
        </p:nvSpPr>
        <p:spPr>
          <a:xfrm>
            <a:off x="3884613" y="8685213"/>
            <a:ext cx="2971800" cy="457200"/>
          </a:xfrm>
          <a:prstGeom prst="rect">
            <a:avLst/>
          </a:prstGeom>
        </p:spPr>
        <p:txBody>
          <a:bodyPr wrap="square"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s-PR"/>
              <a:t>10</a:t>
            </a:fld>
            <a:endParaRPr lang="es-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Shape 20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0" name="Shape 21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endParaRPr/>
          </a:p>
        </p:txBody>
      </p:sp>
      <p:sp>
        <p:nvSpPr>
          <p:cNvPr id="211" name="Shape 211"/>
          <p:cNvSpPr txBox="1">
            <a:spLocks noGrp="1"/>
          </p:cNvSpPr>
          <p:nvPr>
            <p:ph type="sldNum" idx="12"/>
          </p:nvPr>
        </p:nvSpPr>
        <p:spPr>
          <a:xfrm>
            <a:off x="3884613" y="8685213"/>
            <a:ext cx="2971800" cy="457200"/>
          </a:xfrm>
          <a:prstGeom prst="rect">
            <a:avLst/>
          </a:prstGeom>
        </p:spPr>
        <p:txBody>
          <a:bodyPr wrap="square" lIns="91425" tIns="45700" rIns="91425" bIns="45700" anchor="b" anchorCtr="0">
            <a:noAutofit/>
          </a:bodyPr>
          <a:lstStyle/>
          <a:p>
            <a:pPr lvl="0" rtl="0">
              <a:spcBef>
                <a:spcPts val="0"/>
              </a:spcBef>
              <a:buNone/>
            </a:pPr>
            <a:fld id="{00000000-1234-1234-1234-123412341234}" type="slidenum">
              <a:rPr lang="es-PR"/>
              <a:t>11</a:t>
            </a:fld>
            <a:endParaRPr lang="es-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Shape 2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6" name="Shape 22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endParaRPr/>
          </a:p>
        </p:txBody>
      </p:sp>
      <p:sp>
        <p:nvSpPr>
          <p:cNvPr id="227" name="Shape 227"/>
          <p:cNvSpPr txBox="1">
            <a:spLocks noGrp="1"/>
          </p:cNvSpPr>
          <p:nvPr>
            <p:ph type="sldNum" idx="12"/>
          </p:nvPr>
        </p:nvSpPr>
        <p:spPr>
          <a:xfrm>
            <a:off x="3884613" y="8685213"/>
            <a:ext cx="2971800" cy="457200"/>
          </a:xfrm>
          <a:prstGeom prst="rect">
            <a:avLst/>
          </a:prstGeom>
        </p:spPr>
        <p:txBody>
          <a:bodyPr wrap="square" lIns="91425" tIns="45700" rIns="91425" bIns="45700" anchor="b" anchorCtr="0">
            <a:noAutofit/>
          </a:bodyPr>
          <a:lstStyle/>
          <a:p>
            <a:pPr lvl="0" rtl="0">
              <a:spcBef>
                <a:spcPts val="0"/>
              </a:spcBef>
              <a:buNone/>
            </a:pPr>
            <a:fld id="{00000000-1234-1234-1234-123412341234}" type="slidenum">
              <a:rPr lang="es-PR"/>
              <a:t>12</a:t>
            </a:fld>
            <a:endParaRPr lang="es-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
        <p:nvSpPr>
          <p:cNvPr id="251" name="Shape 25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5"/>
        <p:cNvGrpSpPr/>
        <p:nvPr/>
      </p:nvGrpSpPr>
      <p:grpSpPr>
        <a:xfrm>
          <a:off x="0" y="0"/>
          <a:ext cx="0" cy="0"/>
          <a:chOff x="0" y="0"/>
          <a:chExt cx="0" cy="0"/>
        </a:xfrm>
      </p:grpSpPr>
      <p:sp>
        <p:nvSpPr>
          <p:cNvPr id="16" name="Shape 16"/>
          <p:cNvSpPr txBox="1">
            <a:spLocks noGrp="1"/>
          </p:cNvSpPr>
          <p:nvPr>
            <p:ph type="dt" idx="10"/>
          </p:nvPr>
        </p:nvSpPr>
        <p:spPr>
          <a:xfrm>
            <a:off x="457200" y="6356350"/>
            <a:ext cx="2133600" cy="365100"/>
          </a:xfrm>
          <a:prstGeom prst="rect">
            <a:avLst/>
          </a:prstGeom>
          <a:noFill/>
          <a:ln>
            <a:noFill/>
          </a:ln>
        </p:spPr>
        <p:txBody>
          <a:bodyPr wrap="square"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7" name="Shape 17"/>
          <p:cNvSpPr txBox="1">
            <a:spLocks noGrp="1"/>
          </p:cNvSpPr>
          <p:nvPr>
            <p:ph type="ftr" idx="11"/>
          </p:nvPr>
        </p:nvSpPr>
        <p:spPr>
          <a:xfrm>
            <a:off x="3124200" y="6356350"/>
            <a:ext cx="2895600" cy="365100"/>
          </a:xfrm>
          <a:prstGeom prst="rect">
            <a:avLst/>
          </a:prstGeom>
          <a:noFill/>
          <a:ln>
            <a:noFill/>
          </a:ln>
        </p:spPr>
        <p:txBody>
          <a:bodyPr wrap="square"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8" name="Shape 18"/>
          <p:cNvSpPr txBox="1">
            <a:spLocks noGrp="1"/>
          </p:cNvSpPr>
          <p:nvPr>
            <p:ph type="sldNum" idx="12"/>
          </p:nvPr>
        </p:nvSpPr>
        <p:spPr>
          <a:xfrm>
            <a:off x="6553200" y="6356350"/>
            <a:ext cx="2133600" cy="365100"/>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s-PR" sz="1200" b="0" i="0" u="none" strike="noStrike" cap="none">
                <a:solidFill>
                  <a:srgbClr val="888888"/>
                </a:solidFill>
                <a:latin typeface="Calibri"/>
                <a:ea typeface="Calibri"/>
                <a:cs typeface="Calibri"/>
                <a:sym typeface="Calibri"/>
              </a:rPr>
              <a:t>‹#›</a:t>
            </a:fld>
            <a:endParaRPr lang="es-PR"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and Text">
    <p:spTree>
      <p:nvGrpSpPr>
        <p:cNvPr id="1" name="Shape 19"/>
        <p:cNvGrpSpPr/>
        <p:nvPr/>
      </p:nvGrpSpPr>
      <p:grpSpPr>
        <a:xfrm>
          <a:off x="0" y="0"/>
          <a:ext cx="0" cy="0"/>
          <a:chOff x="0" y="0"/>
          <a:chExt cx="0" cy="0"/>
        </a:xfrm>
      </p:grpSpPr>
      <p:sp>
        <p:nvSpPr>
          <p:cNvPr id="20" name="Shape 20"/>
          <p:cNvSpPr txBox="1">
            <a:spLocks noGrp="1"/>
          </p:cNvSpPr>
          <p:nvPr>
            <p:ph type="title"/>
          </p:nvPr>
        </p:nvSpPr>
        <p:spPr>
          <a:xfrm>
            <a:off x="457200" y="274638"/>
            <a:ext cx="8229600" cy="1143000"/>
          </a:xfrm>
          <a:prstGeom prst="rect">
            <a:avLst/>
          </a:prstGeom>
          <a:noFill/>
          <a:ln>
            <a:noFill/>
          </a:ln>
        </p:spPr>
        <p:txBody>
          <a:bodyPr wrap="square"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21" name="Shape 21"/>
          <p:cNvSpPr txBox="1">
            <a:spLocks noGrp="1"/>
          </p:cNvSpPr>
          <p:nvPr>
            <p:ph type="body" idx="1"/>
          </p:nvPr>
        </p:nvSpPr>
        <p:spPr>
          <a:xfrm>
            <a:off x="422055" y="1508760"/>
            <a:ext cx="8305500" cy="4590300"/>
          </a:xfrm>
          <a:prstGeom prst="rect">
            <a:avLst/>
          </a:prstGeom>
          <a:noFill/>
          <a:ln>
            <a:noFill/>
          </a:ln>
        </p:spPr>
        <p:txBody>
          <a:bodyPr wrap="square" lIns="91425" tIns="91425" rIns="91425" bIns="91425" anchor="t" anchorCtr="0"/>
          <a:lstStyle>
            <a:lvl1pPr marL="342900" marR="0" lvl="0" indent="-139700" algn="l" rtl="0">
              <a:spcBef>
                <a:spcPts val="384"/>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457149" marR="0" lvl="1" indent="-63449" algn="l" rtl="0">
              <a:spcBef>
                <a:spcPts val="384"/>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914298" marR="0" lvl="2" indent="-88798" algn="l" rtl="0">
              <a:spcBef>
                <a:spcPts val="384"/>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375046" marR="0" lvl="3" indent="-117746" algn="l" rtl="0">
              <a:spcBef>
                <a:spcPts val="384"/>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8971" marR="0" lvl="4" indent="-115871" algn="l" rtl="0">
              <a:spcBef>
                <a:spcPts val="384"/>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2" name="Shape 22"/>
          <p:cNvSpPr txBox="1">
            <a:spLocks noGrp="1"/>
          </p:cNvSpPr>
          <p:nvPr>
            <p:ph type="ftr" idx="11"/>
          </p:nvPr>
        </p:nvSpPr>
        <p:spPr>
          <a:xfrm>
            <a:off x="3124200" y="6424087"/>
            <a:ext cx="2895600" cy="365100"/>
          </a:xfrm>
          <a:prstGeom prst="rect">
            <a:avLst/>
          </a:prstGeom>
          <a:noFill/>
          <a:ln>
            <a:noFill/>
          </a:ln>
        </p:spPr>
        <p:txBody>
          <a:bodyPr wrap="square" lIns="91425" tIns="91425" rIns="91425" bIns="91425" anchor="ctr" anchorCtr="0"/>
          <a:lstStyle>
            <a:lvl1pPr marL="0" marR="0" lvl="0" indent="0" algn="ctr" rtl="0">
              <a:spcBef>
                <a:spcPts val="0"/>
              </a:spcBef>
              <a:buNone/>
              <a:defRPr sz="1400" b="1">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3" name="Shape 23"/>
          <p:cNvSpPr txBox="1">
            <a:spLocks noGrp="1"/>
          </p:cNvSpPr>
          <p:nvPr>
            <p:ph type="sldNum" idx="12"/>
          </p:nvPr>
        </p:nvSpPr>
        <p:spPr>
          <a:xfrm>
            <a:off x="6553200" y="6424087"/>
            <a:ext cx="2133600" cy="365100"/>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s-PR" sz="1400" b="1">
                <a:solidFill>
                  <a:schemeClr val="dk1"/>
                </a:solidFill>
                <a:latin typeface="Calibri"/>
                <a:ea typeface="Calibri"/>
                <a:cs typeface="Calibri"/>
                <a:sym typeface="Calibri"/>
              </a:rPr>
              <a:t>‹#›</a:t>
            </a:fld>
            <a:endParaRPr lang="es-PR" sz="1400" b="1">
              <a:solidFill>
                <a:schemeClr val="dk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74638"/>
            <a:ext cx="8229600" cy="1143000"/>
          </a:xfrm>
          <a:prstGeom prst="rect">
            <a:avLst/>
          </a:prstGeom>
          <a:noFill/>
          <a:ln>
            <a:noFill/>
          </a:ln>
        </p:spPr>
        <p:txBody>
          <a:bodyPr wrap="square"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26" name="Shape 26"/>
          <p:cNvSpPr txBox="1">
            <a:spLocks noGrp="1"/>
          </p:cNvSpPr>
          <p:nvPr>
            <p:ph type="body" idx="1"/>
          </p:nvPr>
        </p:nvSpPr>
        <p:spPr>
          <a:xfrm>
            <a:off x="457200" y="1600200"/>
            <a:ext cx="8229600" cy="4526100"/>
          </a:xfrm>
          <a:prstGeom prst="rect">
            <a:avLst/>
          </a:prstGeom>
          <a:noFill/>
          <a:ln>
            <a:noFill/>
          </a:ln>
        </p:spPr>
        <p:txBody>
          <a:bodyPr wrap="square"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7" name="Shape 27"/>
          <p:cNvSpPr txBox="1">
            <a:spLocks noGrp="1"/>
          </p:cNvSpPr>
          <p:nvPr>
            <p:ph type="dt" idx="10"/>
          </p:nvPr>
        </p:nvSpPr>
        <p:spPr>
          <a:xfrm>
            <a:off x="457200" y="6356350"/>
            <a:ext cx="2133600" cy="365100"/>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8" name="Shape 28"/>
          <p:cNvSpPr txBox="1">
            <a:spLocks noGrp="1"/>
          </p:cNvSpPr>
          <p:nvPr>
            <p:ph type="ftr" idx="11"/>
          </p:nvPr>
        </p:nvSpPr>
        <p:spPr>
          <a:xfrm>
            <a:off x="3124200" y="6356350"/>
            <a:ext cx="2895600" cy="365100"/>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9" name="Shape 29"/>
          <p:cNvSpPr txBox="1">
            <a:spLocks noGrp="1"/>
          </p:cNvSpPr>
          <p:nvPr>
            <p:ph type="sldNum" idx="12"/>
          </p:nvPr>
        </p:nvSpPr>
        <p:spPr>
          <a:xfrm>
            <a:off x="6553200" y="6356350"/>
            <a:ext cx="2133600" cy="365100"/>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s-PR" sz="1200">
                <a:solidFill>
                  <a:srgbClr val="888888"/>
                </a:solidFill>
                <a:latin typeface="Calibri"/>
                <a:ea typeface="Calibri"/>
                <a:cs typeface="Calibri"/>
                <a:sym typeface="Calibri"/>
              </a:rPr>
              <a:t>‹#›</a:t>
            </a:fld>
            <a:endParaRPr lang="es-PR" sz="1200">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199" y="274638"/>
            <a:ext cx="8229600" cy="1143300"/>
          </a:xfrm>
          <a:prstGeom prst="rect">
            <a:avLst/>
          </a:prstGeom>
          <a:noFill/>
          <a:ln>
            <a:noFill/>
          </a:ln>
        </p:spPr>
        <p:txBody>
          <a:bodyPr wrap="square" lIns="91425" tIns="91425" rIns="91425" bIns="91425" anchor="b"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32" name="Shape 32"/>
          <p:cNvSpPr txBox="1">
            <a:spLocks noGrp="1"/>
          </p:cNvSpPr>
          <p:nvPr>
            <p:ph type="body" idx="1"/>
          </p:nvPr>
        </p:nvSpPr>
        <p:spPr>
          <a:xfrm>
            <a:off x="457199" y="1600199"/>
            <a:ext cx="8229600" cy="4967400"/>
          </a:xfrm>
          <a:prstGeom prst="rect">
            <a:avLst/>
          </a:prstGeom>
          <a:noFill/>
          <a:ln>
            <a:noFill/>
          </a:ln>
        </p:spPr>
        <p:txBody>
          <a:bodyPr wrap="square" lIns="91425" tIns="91425" rIns="91425" bIns="91425" anchor="t" anchorCtr="0"/>
          <a:lstStyle>
            <a:lvl1pPr marL="342900" marR="0" lvl="0" indent="-139700" algn="l" rtl="0">
              <a:spcBef>
                <a:spcPts val="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3" name="Shape 33"/>
          <p:cNvSpPr txBox="1">
            <a:spLocks noGrp="1"/>
          </p:cNvSpPr>
          <p:nvPr>
            <p:ph type="sldNum" idx="12"/>
          </p:nvPr>
        </p:nvSpPr>
        <p:spPr>
          <a:xfrm>
            <a:off x="8556791" y="6333134"/>
            <a:ext cx="548700" cy="524400"/>
          </a:xfrm>
          <a:prstGeom prst="rect">
            <a:avLst/>
          </a:prstGeom>
          <a:noFill/>
          <a:ln>
            <a:noFill/>
          </a:ln>
        </p:spPr>
        <p:txBody>
          <a:bodyPr wrap="square" lIns="102150" tIns="102150" rIns="102150" bIns="102150" anchor="ctr" anchorCtr="0">
            <a:noAutofit/>
          </a:bodyPr>
          <a:lstStyle/>
          <a:p>
            <a:pPr marL="0" marR="0" lvl="0" indent="0" algn="r" rtl="0">
              <a:spcBef>
                <a:spcPts val="0"/>
              </a:spcBef>
              <a:buSzPct val="25000"/>
              <a:buNone/>
            </a:pPr>
            <a:fld id="{00000000-1234-1234-1234-123412341234}" type="slidenum">
              <a:rPr lang="es-PR" sz="1200">
                <a:solidFill>
                  <a:srgbClr val="888888"/>
                </a:solidFill>
                <a:latin typeface="Calibri"/>
                <a:ea typeface="Calibri"/>
                <a:cs typeface="Calibri"/>
                <a:sym typeface="Calibri"/>
              </a:rPr>
              <a:t>‹#›</a:t>
            </a:fld>
            <a:endParaRPr lang="es-PR" sz="1200">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34"/>
        <p:cNvGrpSpPr/>
        <p:nvPr/>
      </p:nvGrpSpPr>
      <p:grpSpPr>
        <a:xfrm>
          <a:off x="0" y="0"/>
          <a:ext cx="0" cy="0"/>
          <a:chOff x="0" y="0"/>
          <a:chExt cx="0" cy="0"/>
        </a:xfrm>
      </p:grpSpPr>
      <p:sp>
        <p:nvSpPr>
          <p:cNvPr id="35" name="Shape 35"/>
          <p:cNvSpPr txBox="1">
            <a:spLocks noGrp="1"/>
          </p:cNvSpPr>
          <p:nvPr>
            <p:ph type="ctrTitle"/>
          </p:nvPr>
        </p:nvSpPr>
        <p:spPr>
          <a:xfrm>
            <a:off x="685800" y="2130425"/>
            <a:ext cx="7772400" cy="1470000"/>
          </a:xfrm>
          <a:prstGeom prst="rect">
            <a:avLst/>
          </a:prstGeom>
          <a:noFill/>
          <a:ln>
            <a:noFill/>
          </a:ln>
        </p:spPr>
        <p:txBody>
          <a:bodyPr wrap="square"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36" name="Shape 36"/>
          <p:cNvSpPr txBox="1">
            <a:spLocks noGrp="1"/>
          </p:cNvSpPr>
          <p:nvPr>
            <p:ph type="subTitle" idx="1"/>
          </p:nvPr>
        </p:nvSpPr>
        <p:spPr>
          <a:xfrm>
            <a:off x="1371600" y="3886200"/>
            <a:ext cx="6400800" cy="1752600"/>
          </a:xfrm>
          <a:prstGeom prst="rect">
            <a:avLst/>
          </a:prstGeom>
          <a:noFill/>
          <a:ln>
            <a:noFill/>
          </a:ln>
        </p:spPr>
        <p:txBody>
          <a:bodyPr wrap="square" lIns="91425" tIns="91425" rIns="91425" bIns="91425" anchor="t" anchorCtr="0"/>
          <a:lstStyle>
            <a:lvl1pPr marL="0" marR="0" lvl="0" indent="0" algn="ctr" rtl="0">
              <a:spcBef>
                <a:spcPts val="640"/>
              </a:spcBef>
              <a:buClr>
                <a:srgbClr val="888888"/>
              </a:buClr>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buClr>
                <a:srgbClr val="888888"/>
              </a:buClr>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buClr>
                <a:srgbClr val="888888"/>
              </a:buClr>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600" cy="365100"/>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8" name="Shape 38"/>
          <p:cNvSpPr txBox="1">
            <a:spLocks noGrp="1"/>
          </p:cNvSpPr>
          <p:nvPr>
            <p:ph type="ftr" idx="11"/>
          </p:nvPr>
        </p:nvSpPr>
        <p:spPr>
          <a:xfrm>
            <a:off x="3124200" y="6356350"/>
            <a:ext cx="2895600" cy="365100"/>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sldNum" idx="12"/>
          </p:nvPr>
        </p:nvSpPr>
        <p:spPr>
          <a:xfrm>
            <a:off x="6553200" y="6356350"/>
            <a:ext cx="2133600" cy="365100"/>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s-PR" sz="1200">
                <a:solidFill>
                  <a:srgbClr val="888888"/>
                </a:solidFill>
                <a:latin typeface="Calibri"/>
                <a:ea typeface="Calibri"/>
                <a:cs typeface="Calibri"/>
                <a:sym typeface="Calibri"/>
              </a:rPr>
              <a:t>‹#›</a:t>
            </a:fld>
            <a:endParaRPr lang="es-PR" sz="1200">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722313" y="4406900"/>
            <a:ext cx="7772400" cy="1362000"/>
          </a:xfrm>
          <a:prstGeom prst="rect">
            <a:avLst/>
          </a:prstGeom>
          <a:noFill/>
          <a:ln>
            <a:noFill/>
          </a:ln>
        </p:spPr>
        <p:txBody>
          <a:bodyPr wrap="square" lIns="91425" tIns="91425" rIns="91425" bIns="91425" anchor="t" anchorCtr="0"/>
          <a:lstStyle>
            <a:lvl1pPr marL="0" marR="0" lvl="0" indent="0" algn="l" rtl="0">
              <a:spcBef>
                <a:spcPts val="0"/>
              </a:spcBef>
              <a:buClr>
                <a:schemeClr val="dk1"/>
              </a:buClr>
              <a:buFont typeface="Calibri"/>
              <a:buNone/>
              <a:defRPr sz="4000" b="1"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42" name="Shape 42"/>
          <p:cNvSpPr txBox="1">
            <a:spLocks noGrp="1"/>
          </p:cNvSpPr>
          <p:nvPr>
            <p:ph type="body" idx="1"/>
          </p:nvPr>
        </p:nvSpPr>
        <p:spPr>
          <a:xfrm>
            <a:off x="722313" y="2906713"/>
            <a:ext cx="7772400" cy="1500300"/>
          </a:xfrm>
          <a:prstGeom prst="rect">
            <a:avLst/>
          </a:prstGeom>
          <a:noFill/>
          <a:ln>
            <a:noFill/>
          </a:ln>
        </p:spPr>
        <p:txBody>
          <a:bodyPr wrap="square" lIns="91425" tIns="91425" rIns="91425" bIns="91425" anchor="b" anchorCtr="0"/>
          <a:lstStyle>
            <a:lvl1pPr marL="0" marR="0" lvl="0" indent="0" algn="l"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1pPr>
            <a:lvl2pPr marL="457200" marR="0" lvl="1" indent="0" algn="l" rtl="0">
              <a:spcBef>
                <a:spcPts val="360"/>
              </a:spcBef>
              <a:buClr>
                <a:srgbClr val="888888"/>
              </a:buClr>
              <a:buFont typeface="Arial"/>
              <a:buNone/>
              <a:defRPr sz="1800" b="0" i="0" u="none" strike="noStrike" cap="none">
                <a:solidFill>
                  <a:srgbClr val="888888"/>
                </a:solidFill>
                <a:latin typeface="Calibri"/>
                <a:ea typeface="Calibri"/>
                <a:cs typeface="Calibri"/>
                <a:sym typeface="Calibri"/>
              </a:defRPr>
            </a:lvl2pPr>
            <a:lvl3pPr marL="914400" marR="0" lvl="2" indent="0" algn="l" rtl="0">
              <a:spcBef>
                <a:spcPts val="320"/>
              </a:spcBef>
              <a:buClr>
                <a:srgbClr val="888888"/>
              </a:buClr>
              <a:buFont typeface="Arial"/>
              <a:buNone/>
              <a:defRPr sz="1600" b="0" i="0" u="none" strike="noStrike" cap="none">
                <a:solidFill>
                  <a:srgbClr val="888888"/>
                </a:solidFill>
                <a:latin typeface="Calibri"/>
                <a:ea typeface="Calibri"/>
                <a:cs typeface="Calibri"/>
                <a:sym typeface="Calibri"/>
              </a:defRPr>
            </a:lvl3pPr>
            <a:lvl4pPr marL="1371600" marR="0" lvl="3"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4pPr>
            <a:lvl5pPr marL="1828800" marR="0" lvl="4"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5pPr>
            <a:lvl6pPr marL="2286000" marR="0" lvl="5"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6pPr>
            <a:lvl7pPr marL="2743200" marR="0" lvl="6"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7pPr>
            <a:lvl8pPr marL="3200400" marR="0" lvl="7"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8pPr>
            <a:lvl9pPr marL="3657600" marR="0" lvl="8"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43" name="Shape 43"/>
          <p:cNvSpPr txBox="1">
            <a:spLocks noGrp="1"/>
          </p:cNvSpPr>
          <p:nvPr>
            <p:ph type="dt" idx="10"/>
          </p:nvPr>
        </p:nvSpPr>
        <p:spPr>
          <a:xfrm>
            <a:off x="457200" y="6356350"/>
            <a:ext cx="2133600" cy="365100"/>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ftr" idx="11"/>
          </p:nvPr>
        </p:nvSpPr>
        <p:spPr>
          <a:xfrm>
            <a:off x="3124200" y="6356350"/>
            <a:ext cx="2895600" cy="365100"/>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5" name="Shape 45"/>
          <p:cNvSpPr txBox="1">
            <a:spLocks noGrp="1"/>
          </p:cNvSpPr>
          <p:nvPr>
            <p:ph type="sldNum" idx="12"/>
          </p:nvPr>
        </p:nvSpPr>
        <p:spPr>
          <a:xfrm>
            <a:off x="6553200" y="6356350"/>
            <a:ext cx="2133600" cy="365100"/>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s-PR" sz="1200">
                <a:solidFill>
                  <a:srgbClr val="888888"/>
                </a:solidFill>
                <a:latin typeface="Calibri"/>
                <a:ea typeface="Calibri"/>
                <a:cs typeface="Calibri"/>
                <a:sym typeface="Calibri"/>
              </a:rPr>
              <a:t>‹#›</a:t>
            </a:fld>
            <a:endParaRPr lang="es-PR" sz="1200">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457200" y="274638"/>
            <a:ext cx="8229600" cy="1143000"/>
          </a:xfrm>
          <a:prstGeom prst="rect">
            <a:avLst/>
          </a:prstGeom>
          <a:noFill/>
          <a:ln>
            <a:noFill/>
          </a:ln>
        </p:spPr>
        <p:txBody>
          <a:bodyPr wrap="square"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48" name="Shape 48"/>
          <p:cNvSpPr txBox="1">
            <a:spLocks noGrp="1"/>
          </p:cNvSpPr>
          <p:nvPr>
            <p:ph type="body" idx="1"/>
          </p:nvPr>
        </p:nvSpPr>
        <p:spPr>
          <a:xfrm>
            <a:off x="457200" y="1600200"/>
            <a:ext cx="4038600" cy="4526100"/>
          </a:xfrm>
          <a:prstGeom prst="rect">
            <a:avLst/>
          </a:prstGeom>
          <a:noFill/>
          <a:ln>
            <a:noFill/>
          </a:ln>
        </p:spPr>
        <p:txBody>
          <a:bodyPr wrap="square"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body" idx="2"/>
          </p:nvPr>
        </p:nvSpPr>
        <p:spPr>
          <a:xfrm>
            <a:off x="4648200" y="1600200"/>
            <a:ext cx="4038600" cy="4526100"/>
          </a:xfrm>
          <a:prstGeom prst="rect">
            <a:avLst/>
          </a:prstGeom>
          <a:noFill/>
          <a:ln>
            <a:noFill/>
          </a:ln>
        </p:spPr>
        <p:txBody>
          <a:bodyPr wrap="square"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0" name="Shape 50"/>
          <p:cNvSpPr txBox="1">
            <a:spLocks noGrp="1"/>
          </p:cNvSpPr>
          <p:nvPr>
            <p:ph type="dt" idx="10"/>
          </p:nvPr>
        </p:nvSpPr>
        <p:spPr>
          <a:xfrm>
            <a:off x="457200" y="6356350"/>
            <a:ext cx="2133600" cy="365100"/>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1" name="Shape 51"/>
          <p:cNvSpPr txBox="1">
            <a:spLocks noGrp="1"/>
          </p:cNvSpPr>
          <p:nvPr>
            <p:ph type="ftr" idx="11"/>
          </p:nvPr>
        </p:nvSpPr>
        <p:spPr>
          <a:xfrm>
            <a:off x="3124200" y="6356350"/>
            <a:ext cx="2895600" cy="365100"/>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sldNum" idx="12"/>
          </p:nvPr>
        </p:nvSpPr>
        <p:spPr>
          <a:xfrm>
            <a:off x="6553200" y="6356350"/>
            <a:ext cx="2133600" cy="365100"/>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s-PR" sz="1200">
                <a:solidFill>
                  <a:srgbClr val="888888"/>
                </a:solidFill>
                <a:latin typeface="Calibri"/>
                <a:ea typeface="Calibri"/>
                <a:cs typeface="Calibri"/>
                <a:sym typeface="Calibri"/>
              </a:rPr>
              <a:t>‹#›</a:t>
            </a:fld>
            <a:endParaRPr lang="es-PR" sz="1200">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74638"/>
            <a:ext cx="8229600" cy="1143000"/>
          </a:xfrm>
          <a:prstGeom prst="rect">
            <a:avLst/>
          </a:prstGeom>
          <a:noFill/>
          <a:ln>
            <a:noFill/>
          </a:ln>
        </p:spPr>
        <p:txBody>
          <a:bodyPr wrap="square"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55" name="Shape 55"/>
          <p:cNvSpPr txBox="1">
            <a:spLocks noGrp="1"/>
          </p:cNvSpPr>
          <p:nvPr>
            <p:ph type="body" idx="1"/>
          </p:nvPr>
        </p:nvSpPr>
        <p:spPr>
          <a:xfrm>
            <a:off x="457200" y="1535113"/>
            <a:ext cx="4040100" cy="639900"/>
          </a:xfrm>
          <a:prstGeom prst="rect">
            <a:avLst/>
          </a:prstGeom>
          <a:noFill/>
          <a:ln>
            <a:noFill/>
          </a:ln>
        </p:spPr>
        <p:txBody>
          <a:bodyPr wrap="square"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6" name="Shape 56"/>
          <p:cNvSpPr txBox="1">
            <a:spLocks noGrp="1"/>
          </p:cNvSpPr>
          <p:nvPr>
            <p:ph type="body" idx="2"/>
          </p:nvPr>
        </p:nvSpPr>
        <p:spPr>
          <a:xfrm>
            <a:off x="457200" y="2174875"/>
            <a:ext cx="4040100" cy="3951300"/>
          </a:xfrm>
          <a:prstGeom prst="rect">
            <a:avLst/>
          </a:prstGeom>
          <a:noFill/>
          <a:ln>
            <a:noFill/>
          </a:ln>
        </p:spPr>
        <p:txBody>
          <a:bodyPr wrap="square"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body" idx="3"/>
          </p:nvPr>
        </p:nvSpPr>
        <p:spPr>
          <a:xfrm>
            <a:off x="4645025" y="1535113"/>
            <a:ext cx="4041900" cy="639900"/>
          </a:xfrm>
          <a:prstGeom prst="rect">
            <a:avLst/>
          </a:prstGeom>
          <a:noFill/>
          <a:ln>
            <a:noFill/>
          </a:ln>
        </p:spPr>
        <p:txBody>
          <a:bodyPr wrap="square"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8" name="Shape 58"/>
          <p:cNvSpPr txBox="1">
            <a:spLocks noGrp="1"/>
          </p:cNvSpPr>
          <p:nvPr>
            <p:ph type="body" idx="4"/>
          </p:nvPr>
        </p:nvSpPr>
        <p:spPr>
          <a:xfrm>
            <a:off x="4645025" y="2174875"/>
            <a:ext cx="4041900" cy="3951300"/>
          </a:xfrm>
          <a:prstGeom prst="rect">
            <a:avLst/>
          </a:prstGeom>
          <a:noFill/>
          <a:ln>
            <a:noFill/>
          </a:ln>
        </p:spPr>
        <p:txBody>
          <a:bodyPr wrap="square"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59" name="Shape 59"/>
          <p:cNvSpPr txBox="1">
            <a:spLocks noGrp="1"/>
          </p:cNvSpPr>
          <p:nvPr>
            <p:ph type="dt" idx="10"/>
          </p:nvPr>
        </p:nvSpPr>
        <p:spPr>
          <a:xfrm>
            <a:off x="457200" y="6356350"/>
            <a:ext cx="2133600" cy="365100"/>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0" name="Shape 60"/>
          <p:cNvSpPr txBox="1">
            <a:spLocks noGrp="1"/>
          </p:cNvSpPr>
          <p:nvPr>
            <p:ph type="ftr" idx="11"/>
          </p:nvPr>
        </p:nvSpPr>
        <p:spPr>
          <a:xfrm>
            <a:off x="3124200" y="6356350"/>
            <a:ext cx="2895600" cy="365100"/>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sldNum" idx="12"/>
          </p:nvPr>
        </p:nvSpPr>
        <p:spPr>
          <a:xfrm>
            <a:off x="6553200" y="6356350"/>
            <a:ext cx="2133600" cy="365100"/>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s-PR" sz="1200">
                <a:solidFill>
                  <a:srgbClr val="888888"/>
                </a:solidFill>
                <a:latin typeface="Calibri"/>
                <a:ea typeface="Calibri"/>
                <a:cs typeface="Calibri"/>
                <a:sym typeface="Calibri"/>
              </a:rPr>
              <a:t>‹#›</a:t>
            </a:fld>
            <a:endParaRPr lang="es-PR" sz="1200">
              <a:solidFill>
                <a:srgbClr val="8888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62"/>
        <p:cNvGrpSpPr/>
        <p:nvPr/>
      </p:nvGrpSpPr>
      <p:grpSpPr>
        <a:xfrm>
          <a:off x="0" y="0"/>
          <a:ext cx="0" cy="0"/>
          <a:chOff x="0" y="0"/>
          <a:chExt cx="0" cy="0"/>
        </a:xfrm>
      </p:grpSpPr>
      <p:sp>
        <p:nvSpPr>
          <p:cNvPr id="63" name="Shape 63"/>
          <p:cNvSpPr txBox="1">
            <a:spLocks noGrp="1"/>
          </p:cNvSpPr>
          <p:nvPr>
            <p:ph type="title"/>
          </p:nvPr>
        </p:nvSpPr>
        <p:spPr>
          <a:xfrm>
            <a:off x="457200" y="274638"/>
            <a:ext cx="8229600" cy="1143000"/>
          </a:xfrm>
          <a:prstGeom prst="rect">
            <a:avLst/>
          </a:prstGeom>
          <a:noFill/>
          <a:ln>
            <a:noFill/>
          </a:ln>
        </p:spPr>
        <p:txBody>
          <a:bodyPr wrap="square"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64" name="Shape 64"/>
          <p:cNvSpPr txBox="1">
            <a:spLocks noGrp="1"/>
          </p:cNvSpPr>
          <p:nvPr>
            <p:ph type="dt" idx="10"/>
          </p:nvPr>
        </p:nvSpPr>
        <p:spPr>
          <a:xfrm>
            <a:off x="457200" y="6356350"/>
            <a:ext cx="2133600" cy="365100"/>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5" name="Shape 65"/>
          <p:cNvSpPr txBox="1">
            <a:spLocks noGrp="1"/>
          </p:cNvSpPr>
          <p:nvPr>
            <p:ph type="ftr" idx="11"/>
          </p:nvPr>
        </p:nvSpPr>
        <p:spPr>
          <a:xfrm>
            <a:off x="3124200" y="6356350"/>
            <a:ext cx="2895600" cy="365100"/>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sldNum" idx="12"/>
          </p:nvPr>
        </p:nvSpPr>
        <p:spPr>
          <a:xfrm>
            <a:off x="6553200" y="6356350"/>
            <a:ext cx="2133600" cy="365100"/>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s-PR" sz="1200">
                <a:solidFill>
                  <a:srgbClr val="888888"/>
                </a:solidFill>
                <a:latin typeface="Calibri"/>
                <a:ea typeface="Calibri"/>
                <a:cs typeface="Calibri"/>
                <a:sym typeface="Calibri"/>
              </a:rPr>
              <a:t>‹#›</a:t>
            </a:fld>
            <a:endParaRPr lang="es-PR" sz="1200">
              <a:solidFill>
                <a:srgbClr val="888888"/>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457200" y="273050"/>
            <a:ext cx="3008400" cy="1161900"/>
          </a:xfrm>
          <a:prstGeom prst="rect">
            <a:avLst/>
          </a:prstGeom>
          <a:noFill/>
          <a:ln>
            <a:noFill/>
          </a:ln>
        </p:spPr>
        <p:txBody>
          <a:bodyPr wrap="square"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69" name="Shape 69"/>
          <p:cNvSpPr txBox="1">
            <a:spLocks noGrp="1"/>
          </p:cNvSpPr>
          <p:nvPr>
            <p:ph type="body" idx="1"/>
          </p:nvPr>
        </p:nvSpPr>
        <p:spPr>
          <a:xfrm>
            <a:off x="3575050" y="273050"/>
            <a:ext cx="5111700" cy="5853000"/>
          </a:xfrm>
          <a:prstGeom prst="rect">
            <a:avLst/>
          </a:prstGeom>
          <a:noFill/>
          <a:ln>
            <a:noFill/>
          </a:ln>
        </p:spPr>
        <p:txBody>
          <a:bodyPr wrap="square"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0" name="Shape 70"/>
          <p:cNvSpPr txBox="1">
            <a:spLocks noGrp="1"/>
          </p:cNvSpPr>
          <p:nvPr>
            <p:ph type="body" idx="2"/>
          </p:nvPr>
        </p:nvSpPr>
        <p:spPr>
          <a:xfrm>
            <a:off x="457200" y="1435100"/>
            <a:ext cx="3008400" cy="4691100"/>
          </a:xfrm>
          <a:prstGeom prst="rect">
            <a:avLst/>
          </a:prstGeom>
          <a:noFill/>
          <a:ln>
            <a:noFill/>
          </a:ln>
        </p:spPr>
        <p:txBody>
          <a:bodyPr wrap="square"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dt" idx="10"/>
          </p:nvPr>
        </p:nvSpPr>
        <p:spPr>
          <a:xfrm>
            <a:off x="457200" y="6356350"/>
            <a:ext cx="2133600" cy="365100"/>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2" name="Shape 72"/>
          <p:cNvSpPr txBox="1">
            <a:spLocks noGrp="1"/>
          </p:cNvSpPr>
          <p:nvPr>
            <p:ph type="ftr" idx="11"/>
          </p:nvPr>
        </p:nvSpPr>
        <p:spPr>
          <a:xfrm>
            <a:off x="3124200" y="6356350"/>
            <a:ext cx="2895600" cy="365100"/>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3" name="Shape 73"/>
          <p:cNvSpPr txBox="1">
            <a:spLocks noGrp="1"/>
          </p:cNvSpPr>
          <p:nvPr>
            <p:ph type="sldNum" idx="12"/>
          </p:nvPr>
        </p:nvSpPr>
        <p:spPr>
          <a:xfrm>
            <a:off x="6553200" y="6356350"/>
            <a:ext cx="2133600" cy="365100"/>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s-PR" sz="1200">
                <a:solidFill>
                  <a:srgbClr val="888888"/>
                </a:solidFill>
                <a:latin typeface="Calibri"/>
                <a:ea typeface="Calibri"/>
                <a:cs typeface="Calibri"/>
                <a:sym typeface="Calibri"/>
              </a:rPr>
              <a:t>‹#›</a:t>
            </a:fld>
            <a:endParaRPr lang="es-PR" sz="1200">
              <a:solidFill>
                <a:srgbClr val="888888"/>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1792288" y="4800600"/>
            <a:ext cx="5486400" cy="566700"/>
          </a:xfrm>
          <a:prstGeom prst="rect">
            <a:avLst/>
          </a:prstGeom>
          <a:noFill/>
          <a:ln>
            <a:noFill/>
          </a:ln>
        </p:spPr>
        <p:txBody>
          <a:bodyPr wrap="square"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76" name="Shape 76"/>
          <p:cNvSpPr>
            <a:spLocks noGrp="1"/>
          </p:cNvSpPr>
          <p:nvPr>
            <p:ph type="pic" idx="2"/>
          </p:nvPr>
        </p:nvSpPr>
        <p:spPr>
          <a:xfrm>
            <a:off x="1792288" y="612775"/>
            <a:ext cx="5486400" cy="4114800"/>
          </a:xfrm>
          <a:prstGeom prst="rect">
            <a:avLst/>
          </a:prstGeom>
          <a:noFill/>
          <a:ln>
            <a:noFill/>
          </a:ln>
        </p:spPr>
        <p:txBody>
          <a:bodyPr wrap="square" lIns="91425" tIns="91425" rIns="91425" bIns="91425" anchor="t" anchorCtr="0"/>
          <a:lstStyle>
            <a:lvl1pPr marL="0" marR="0" lvl="0" indent="0" algn="l" rtl="0">
              <a:spcBef>
                <a:spcPts val="64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spcBef>
                <a:spcPts val="56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spcBef>
                <a:spcPts val="480"/>
              </a:spcBef>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body" idx="1"/>
          </p:nvPr>
        </p:nvSpPr>
        <p:spPr>
          <a:xfrm>
            <a:off x="1792288" y="5367338"/>
            <a:ext cx="5486400" cy="804900"/>
          </a:xfrm>
          <a:prstGeom prst="rect">
            <a:avLst/>
          </a:prstGeom>
          <a:noFill/>
          <a:ln>
            <a:noFill/>
          </a:ln>
        </p:spPr>
        <p:txBody>
          <a:bodyPr wrap="square"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8" name="Shape 78"/>
          <p:cNvSpPr txBox="1">
            <a:spLocks noGrp="1"/>
          </p:cNvSpPr>
          <p:nvPr>
            <p:ph type="dt" idx="10"/>
          </p:nvPr>
        </p:nvSpPr>
        <p:spPr>
          <a:xfrm>
            <a:off x="457200" y="6356350"/>
            <a:ext cx="2133600" cy="365100"/>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9" name="Shape 79"/>
          <p:cNvSpPr txBox="1">
            <a:spLocks noGrp="1"/>
          </p:cNvSpPr>
          <p:nvPr>
            <p:ph type="ftr" idx="11"/>
          </p:nvPr>
        </p:nvSpPr>
        <p:spPr>
          <a:xfrm>
            <a:off x="3124200" y="6356350"/>
            <a:ext cx="2895600" cy="365100"/>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0" name="Shape 80"/>
          <p:cNvSpPr txBox="1">
            <a:spLocks noGrp="1"/>
          </p:cNvSpPr>
          <p:nvPr>
            <p:ph type="sldNum" idx="12"/>
          </p:nvPr>
        </p:nvSpPr>
        <p:spPr>
          <a:xfrm>
            <a:off x="6553200" y="6356350"/>
            <a:ext cx="2133600" cy="365100"/>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s-PR" sz="1200">
                <a:solidFill>
                  <a:srgbClr val="888888"/>
                </a:solidFill>
                <a:latin typeface="Calibri"/>
                <a:ea typeface="Calibri"/>
                <a:cs typeface="Calibri"/>
                <a:sym typeface="Calibri"/>
              </a:rPr>
              <a:t>‹#›</a:t>
            </a:fld>
            <a:endParaRPr lang="es-PR" sz="1200">
              <a:solidFill>
                <a:srgbClr val="888888"/>
              </a:solidFill>
              <a:latin typeface="Calibri"/>
              <a:ea typeface="Calibri"/>
              <a:cs typeface="Calibri"/>
              <a:sym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457200" y="274638"/>
            <a:ext cx="8229600" cy="1143000"/>
          </a:xfrm>
          <a:prstGeom prst="rect">
            <a:avLst/>
          </a:prstGeom>
          <a:noFill/>
          <a:ln>
            <a:noFill/>
          </a:ln>
        </p:spPr>
        <p:txBody>
          <a:bodyPr wrap="square"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83" name="Shape 83"/>
          <p:cNvSpPr txBox="1">
            <a:spLocks noGrp="1"/>
          </p:cNvSpPr>
          <p:nvPr>
            <p:ph type="body" idx="1"/>
          </p:nvPr>
        </p:nvSpPr>
        <p:spPr>
          <a:xfrm rot="5400000">
            <a:off x="2308950" y="-251550"/>
            <a:ext cx="4526100" cy="8229600"/>
          </a:xfrm>
          <a:prstGeom prst="rect">
            <a:avLst/>
          </a:prstGeom>
          <a:noFill/>
          <a:ln>
            <a:noFill/>
          </a:ln>
        </p:spPr>
        <p:txBody>
          <a:bodyPr wrap="square"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4" name="Shape 84"/>
          <p:cNvSpPr txBox="1">
            <a:spLocks noGrp="1"/>
          </p:cNvSpPr>
          <p:nvPr>
            <p:ph type="dt" idx="10"/>
          </p:nvPr>
        </p:nvSpPr>
        <p:spPr>
          <a:xfrm>
            <a:off x="457200" y="6356350"/>
            <a:ext cx="2133600" cy="365100"/>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5" name="Shape 85"/>
          <p:cNvSpPr txBox="1">
            <a:spLocks noGrp="1"/>
          </p:cNvSpPr>
          <p:nvPr>
            <p:ph type="ftr" idx="11"/>
          </p:nvPr>
        </p:nvSpPr>
        <p:spPr>
          <a:xfrm>
            <a:off x="3124200" y="6356350"/>
            <a:ext cx="2895600" cy="365100"/>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6" name="Shape 86"/>
          <p:cNvSpPr txBox="1">
            <a:spLocks noGrp="1"/>
          </p:cNvSpPr>
          <p:nvPr>
            <p:ph type="sldNum" idx="12"/>
          </p:nvPr>
        </p:nvSpPr>
        <p:spPr>
          <a:xfrm>
            <a:off x="6553200" y="6356350"/>
            <a:ext cx="2133600" cy="365100"/>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s-PR" sz="1200">
                <a:solidFill>
                  <a:srgbClr val="888888"/>
                </a:solidFill>
                <a:latin typeface="Calibri"/>
                <a:ea typeface="Calibri"/>
                <a:cs typeface="Calibri"/>
                <a:sym typeface="Calibri"/>
              </a:rPr>
              <a:t>‹#›</a:t>
            </a:fld>
            <a:endParaRPr lang="es-PR" sz="1200">
              <a:solidFill>
                <a:srgbClr val="888888"/>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87"/>
        <p:cNvGrpSpPr/>
        <p:nvPr/>
      </p:nvGrpSpPr>
      <p:grpSpPr>
        <a:xfrm>
          <a:off x="0" y="0"/>
          <a:ext cx="0" cy="0"/>
          <a:chOff x="0" y="0"/>
          <a:chExt cx="0" cy="0"/>
        </a:xfrm>
      </p:grpSpPr>
      <p:sp>
        <p:nvSpPr>
          <p:cNvPr id="88" name="Shape 88"/>
          <p:cNvSpPr txBox="1">
            <a:spLocks noGrp="1"/>
          </p:cNvSpPr>
          <p:nvPr>
            <p:ph type="title"/>
          </p:nvPr>
        </p:nvSpPr>
        <p:spPr>
          <a:xfrm rot="5400000">
            <a:off x="4732350" y="2171688"/>
            <a:ext cx="5851500" cy="2057400"/>
          </a:xfrm>
          <a:prstGeom prst="rect">
            <a:avLst/>
          </a:prstGeom>
          <a:noFill/>
          <a:ln>
            <a:noFill/>
          </a:ln>
        </p:spPr>
        <p:txBody>
          <a:bodyPr wrap="square"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89" name="Shape 89"/>
          <p:cNvSpPr txBox="1">
            <a:spLocks noGrp="1"/>
          </p:cNvSpPr>
          <p:nvPr>
            <p:ph type="body" idx="1"/>
          </p:nvPr>
        </p:nvSpPr>
        <p:spPr>
          <a:xfrm rot="5400000">
            <a:off x="541350" y="190488"/>
            <a:ext cx="5851500" cy="6019800"/>
          </a:xfrm>
          <a:prstGeom prst="rect">
            <a:avLst/>
          </a:prstGeom>
          <a:noFill/>
          <a:ln>
            <a:noFill/>
          </a:ln>
        </p:spPr>
        <p:txBody>
          <a:bodyPr wrap="square"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0" name="Shape 90"/>
          <p:cNvSpPr txBox="1">
            <a:spLocks noGrp="1"/>
          </p:cNvSpPr>
          <p:nvPr>
            <p:ph type="dt" idx="10"/>
          </p:nvPr>
        </p:nvSpPr>
        <p:spPr>
          <a:xfrm>
            <a:off x="457200" y="6356350"/>
            <a:ext cx="2133600" cy="365100"/>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91" name="Shape 91"/>
          <p:cNvSpPr txBox="1">
            <a:spLocks noGrp="1"/>
          </p:cNvSpPr>
          <p:nvPr>
            <p:ph type="ftr" idx="11"/>
          </p:nvPr>
        </p:nvSpPr>
        <p:spPr>
          <a:xfrm>
            <a:off x="3124200" y="6356350"/>
            <a:ext cx="2895600" cy="365100"/>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92" name="Shape 92"/>
          <p:cNvSpPr txBox="1">
            <a:spLocks noGrp="1"/>
          </p:cNvSpPr>
          <p:nvPr>
            <p:ph type="sldNum" idx="12"/>
          </p:nvPr>
        </p:nvSpPr>
        <p:spPr>
          <a:xfrm>
            <a:off x="6553200" y="6356350"/>
            <a:ext cx="2133600" cy="365100"/>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s-PR" sz="1200">
                <a:solidFill>
                  <a:srgbClr val="888888"/>
                </a:solidFill>
                <a:latin typeface="Calibri"/>
                <a:ea typeface="Calibri"/>
                <a:cs typeface="Calibri"/>
                <a:sym typeface="Calibri"/>
              </a:rPr>
              <a:t>‹#›</a:t>
            </a:fld>
            <a:endParaRPr lang="es-PR" sz="1200">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8"/>
            <a:ext cx="8229600" cy="1143000"/>
          </a:xfrm>
          <a:prstGeom prst="rect">
            <a:avLst/>
          </a:prstGeom>
          <a:noFill/>
          <a:ln>
            <a:noFill/>
          </a:ln>
        </p:spPr>
        <p:txBody>
          <a:bodyPr wrap="square"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11" name="Shape 11"/>
          <p:cNvSpPr txBox="1">
            <a:spLocks noGrp="1"/>
          </p:cNvSpPr>
          <p:nvPr>
            <p:ph type="body" idx="1"/>
          </p:nvPr>
        </p:nvSpPr>
        <p:spPr>
          <a:xfrm>
            <a:off x="457200" y="1600200"/>
            <a:ext cx="8229600" cy="4526100"/>
          </a:xfrm>
          <a:prstGeom prst="rect">
            <a:avLst/>
          </a:prstGeom>
          <a:noFill/>
          <a:ln>
            <a:noFill/>
          </a:ln>
        </p:spPr>
        <p:txBody>
          <a:bodyPr wrap="square"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600" cy="365100"/>
          </a:xfrm>
          <a:prstGeom prst="rect">
            <a:avLst/>
          </a:prstGeom>
          <a:noFill/>
          <a:ln>
            <a:noFill/>
          </a:ln>
        </p:spPr>
        <p:txBody>
          <a:bodyPr wrap="square"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ftr" idx="11"/>
          </p:nvPr>
        </p:nvSpPr>
        <p:spPr>
          <a:xfrm>
            <a:off x="3124200" y="6356350"/>
            <a:ext cx="2895600" cy="365100"/>
          </a:xfrm>
          <a:prstGeom prst="rect">
            <a:avLst/>
          </a:prstGeom>
          <a:noFill/>
          <a:ln>
            <a:noFill/>
          </a:ln>
        </p:spPr>
        <p:txBody>
          <a:bodyPr wrap="square"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6553200" y="6356350"/>
            <a:ext cx="2133600" cy="365100"/>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s-PR" sz="1200" b="0" i="0" u="none" strike="noStrike" cap="none">
                <a:solidFill>
                  <a:srgbClr val="888888"/>
                </a:solidFill>
                <a:latin typeface="Calibri"/>
                <a:ea typeface="Calibri"/>
                <a:cs typeface="Calibri"/>
                <a:sym typeface="Calibri"/>
              </a:rPr>
              <a:t>‹#›</a:t>
            </a:fld>
            <a:endParaRPr lang="es-PR" sz="12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png"/><Relationship Id="rId5" Type="http://schemas.openxmlformats.org/officeDocument/2006/relationships/image" Target="../media/image6.jpg"/><Relationship Id="rId6"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1.png"/><Relationship Id="rId5" Type="http://schemas.openxmlformats.org/officeDocument/2006/relationships/image" Target="../media/image15.png"/><Relationship Id="rId6" Type="http://schemas.openxmlformats.org/officeDocument/2006/relationships/image" Target="../media/image16.png"/><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1.png"/><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19.png"/><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6.jpg"/><Relationship Id="rId5" Type="http://schemas.openxmlformats.org/officeDocument/2006/relationships/image" Target="../media/image7.png"/><Relationship Id="rId6" Type="http://schemas.openxmlformats.org/officeDocument/2006/relationships/image" Target="../media/image22.png"/><Relationship Id="rId7" Type="http://schemas.openxmlformats.org/officeDocument/2006/relationships/image" Target="../media/image23.png"/><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Shape 96"/>
        <p:cNvGrpSpPr/>
        <p:nvPr/>
      </p:nvGrpSpPr>
      <p:grpSpPr>
        <a:xfrm>
          <a:off x="0" y="0"/>
          <a:ext cx="0" cy="0"/>
          <a:chOff x="0" y="0"/>
          <a:chExt cx="0" cy="0"/>
        </a:xfrm>
      </p:grpSpPr>
      <p:pic>
        <p:nvPicPr>
          <p:cNvPr id="97" name="Shape 97"/>
          <p:cNvPicPr preferRelativeResize="0"/>
          <p:nvPr/>
        </p:nvPicPr>
        <p:blipFill>
          <a:blip r:embed="rId3">
            <a:alphaModFix/>
          </a:blip>
          <a:stretch>
            <a:fillRect/>
          </a:stretch>
        </p:blipFill>
        <p:spPr>
          <a:xfrm>
            <a:off x="1070800" y="0"/>
            <a:ext cx="7392226" cy="7392226"/>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102"/>
        <p:cNvGrpSpPr/>
        <p:nvPr/>
      </p:nvGrpSpPr>
      <p:grpSpPr>
        <a:xfrm>
          <a:off x="0" y="0"/>
          <a:ext cx="0" cy="0"/>
          <a:chOff x="0" y="0"/>
          <a:chExt cx="0" cy="0"/>
        </a:xfrm>
      </p:grpSpPr>
      <p:pic>
        <p:nvPicPr>
          <p:cNvPr id="103" name="Shape 103"/>
          <p:cNvPicPr preferRelativeResize="0"/>
          <p:nvPr/>
        </p:nvPicPr>
        <p:blipFill>
          <a:blip r:embed="rId3">
            <a:alphaModFix amt="17000"/>
          </a:blip>
          <a:stretch>
            <a:fillRect/>
          </a:stretch>
        </p:blipFill>
        <p:spPr>
          <a:xfrm>
            <a:off x="-12" y="-1"/>
            <a:ext cx="10289531" cy="6857999"/>
          </a:xfrm>
          <a:prstGeom prst="rect">
            <a:avLst/>
          </a:prstGeom>
          <a:noFill/>
          <a:ln>
            <a:noFill/>
          </a:ln>
        </p:spPr>
      </p:pic>
      <p:sp>
        <p:nvSpPr>
          <p:cNvPr id="104" name="Shape 104"/>
          <p:cNvSpPr txBox="1"/>
          <p:nvPr/>
        </p:nvSpPr>
        <p:spPr>
          <a:xfrm>
            <a:off x="1168500" y="3101900"/>
            <a:ext cx="6807000" cy="2489400"/>
          </a:xfrm>
          <a:prstGeom prst="rect">
            <a:avLst/>
          </a:prstGeom>
          <a:noFill/>
          <a:ln>
            <a:noFill/>
          </a:ln>
        </p:spPr>
        <p:txBody>
          <a:bodyPr wrap="square" lIns="91425" tIns="91425" rIns="91425" bIns="91425" anchor="t" anchorCtr="0">
            <a:noAutofit/>
          </a:bodyPr>
          <a:lstStyle/>
          <a:p>
            <a:pPr lvl="0" algn="ctr">
              <a:spcBef>
                <a:spcPts val="0"/>
              </a:spcBef>
              <a:buNone/>
            </a:pPr>
            <a:r>
              <a:rPr lang="es-PR" sz="2400" dirty="0">
                <a:solidFill>
                  <a:srgbClr val="FFFFFF"/>
                </a:solidFill>
                <a:latin typeface="Helvetica Neue"/>
                <a:ea typeface="Helvetica Neue"/>
                <a:cs typeface="Helvetica Neue"/>
                <a:sym typeface="Helvetica Neue"/>
              </a:rPr>
              <a:t>To </a:t>
            </a:r>
            <a:r>
              <a:rPr lang="es-PR" sz="2400" dirty="0">
                <a:solidFill>
                  <a:schemeClr val="lt1"/>
                </a:solidFill>
                <a:latin typeface="Helvetica Neue"/>
                <a:ea typeface="Helvetica Neue"/>
                <a:cs typeface="Helvetica Neue"/>
                <a:sym typeface="Helvetica Neue"/>
              </a:rPr>
              <a:t>help Puerto Rico rebuild as an innovation-driven economy &amp; emerge from its fiscal &amp; humanitarian </a:t>
            </a:r>
            <a:r>
              <a:rPr lang="es-PR" sz="2400" dirty="0" smtClean="0">
                <a:solidFill>
                  <a:schemeClr val="lt1"/>
                </a:solidFill>
                <a:latin typeface="Helvetica Neue"/>
                <a:ea typeface="Helvetica Neue"/>
                <a:cs typeface="Helvetica Neue"/>
                <a:sym typeface="Helvetica Neue"/>
              </a:rPr>
              <a:t>cri</a:t>
            </a:r>
            <a:r>
              <a:rPr lang="es-PR" sz="2400" dirty="0" smtClean="0">
                <a:solidFill>
                  <a:srgbClr val="FFFFFF"/>
                </a:solidFill>
                <a:latin typeface="Helvetica Neue"/>
                <a:ea typeface="Helvetica Neue"/>
                <a:cs typeface="Helvetica Neue"/>
                <a:sym typeface="Helvetica Neue"/>
              </a:rPr>
              <a:t>sis.</a:t>
            </a:r>
            <a:endParaRPr lang="es-PR" sz="2400" dirty="0">
              <a:solidFill>
                <a:srgbClr val="FFFFFF"/>
              </a:solidFill>
              <a:latin typeface="Helvetica Neue"/>
              <a:ea typeface="Helvetica Neue"/>
              <a:cs typeface="Helvetica Neue"/>
              <a:sym typeface="Helvetica Neue"/>
            </a:endParaRPr>
          </a:p>
        </p:txBody>
      </p:sp>
      <p:sp>
        <p:nvSpPr>
          <p:cNvPr id="105" name="Shape 105"/>
          <p:cNvSpPr/>
          <p:nvPr/>
        </p:nvSpPr>
        <p:spPr>
          <a:xfrm>
            <a:off x="0" y="1553350"/>
            <a:ext cx="9144000" cy="1280700"/>
          </a:xfrm>
          <a:prstGeom prst="rect">
            <a:avLst/>
          </a:prstGeom>
          <a:noFill/>
          <a:ln>
            <a:noFill/>
          </a:ln>
        </p:spPr>
        <p:txBody>
          <a:bodyPr wrap="square" lIns="71100" tIns="35550" rIns="71100" bIns="35550" anchor="ctr" anchorCtr="0">
            <a:noAutofit/>
          </a:bodyPr>
          <a:lstStyle/>
          <a:p>
            <a:pPr marL="0" marR="0" lvl="0" indent="0" algn="ctr" rtl="0">
              <a:spcBef>
                <a:spcPts val="0"/>
              </a:spcBef>
              <a:buSzPct val="25000"/>
              <a:buNone/>
            </a:pPr>
            <a:r>
              <a:rPr lang="es-PR" sz="2400" b="1">
                <a:solidFill>
                  <a:srgbClr val="FFFFFF"/>
                </a:solidFill>
                <a:latin typeface="Archivo Black"/>
                <a:ea typeface="Archivo Black"/>
                <a:cs typeface="Archivo Black"/>
                <a:sym typeface="Archivo Black"/>
              </a:rPr>
              <a:t>WHAT WE WANT</a:t>
            </a:r>
          </a:p>
          <a:p>
            <a:pPr marL="0" marR="0" lvl="0" indent="0" algn="ctr" rtl="0">
              <a:spcBef>
                <a:spcPts val="0"/>
              </a:spcBef>
              <a:buSzPct val="25000"/>
              <a:buNone/>
            </a:pPr>
            <a:r>
              <a:rPr lang="es-PR" sz="2400" b="1">
                <a:solidFill>
                  <a:srgbClr val="FFFFFF"/>
                </a:solidFill>
                <a:latin typeface="Archivo Black"/>
                <a:ea typeface="Archivo Black"/>
                <a:cs typeface="Archivo Black"/>
                <a:sym typeface="Archivo Black"/>
              </a:rPr>
              <a:t>TO ACCOMPLISH</a:t>
            </a:r>
          </a:p>
        </p:txBody>
      </p:sp>
      <p:sp>
        <p:nvSpPr>
          <p:cNvPr id="106" name="Shape 106"/>
          <p:cNvSpPr txBox="1"/>
          <p:nvPr/>
        </p:nvSpPr>
        <p:spPr>
          <a:xfrm>
            <a:off x="2223425" y="1408975"/>
            <a:ext cx="1458300" cy="1881000"/>
          </a:xfrm>
          <a:prstGeom prst="rect">
            <a:avLst/>
          </a:prstGeom>
          <a:noFill/>
          <a:ln>
            <a:noFill/>
          </a:ln>
        </p:spPr>
        <p:txBody>
          <a:bodyPr wrap="square" lIns="91425" tIns="91425" rIns="91425" bIns="91425" anchor="t" anchorCtr="0">
            <a:noAutofit/>
          </a:bodyPr>
          <a:lstStyle/>
          <a:p>
            <a:pPr lvl="0">
              <a:spcBef>
                <a:spcPts val="0"/>
              </a:spcBef>
              <a:buNone/>
            </a:pPr>
            <a:r>
              <a:rPr lang="es-PR" sz="9600" dirty="0">
                <a:solidFill>
                  <a:srgbClr val="FFFF00"/>
                </a:solidFill>
              </a:rPr>
              <a:t>&lt;</a:t>
            </a:r>
          </a:p>
        </p:txBody>
      </p:sp>
      <p:sp>
        <p:nvSpPr>
          <p:cNvPr id="107" name="Shape 107"/>
          <p:cNvSpPr txBox="1"/>
          <p:nvPr/>
        </p:nvSpPr>
        <p:spPr>
          <a:xfrm>
            <a:off x="5990925" y="1408975"/>
            <a:ext cx="1458300" cy="1881000"/>
          </a:xfrm>
          <a:prstGeom prst="rect">
            <a:avLst/>
          </a:prstGeom>
          <a:noFill/>
          <a:ln>
            <a:noFill/>
          </a:ln>
        </p:spPr>
        <p:txBody>
          <a:bodyPr wrap="square" lIns="91425" tIns="91425" rIns="91425" bIns="91425" anchor="t" anchorCtr="0">
            <a:noAutofit/>
          </a:bodyPr>
          <a:lstStyle/>
          <a:p>
            <a:pPr lvl="0" rtl="0">
              <a:spcBef>
                <a:spcPts val="0"/>
              </a:spcBef>
              <a:buNone/>
            </a:pPr>
            <a:r>
              <a:rPr lang="es-PR" sz="9600" dirty="0">
                <a:solidFill>
                  <a:srgbClr val="FFFF00"/>
                </a:solidFill>
              </a:rPr>
              <a:t>&gt;</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112"/>
        <p:cNvGrpSpPr/>
        <p:nvPr/>
      </p:nvGrpSpPr>
      <p:grpSpPr>
        <a:xfrm>
          <a:off x="0" y="0"/>
          <a:ext cx="0" cy="0"/>
          <a:chOff x="0" y="0"/>
          <a:chExt cx="0" cy="0"/>
        </a:xfrm>
      </p:grpSpPr>
      <p:sp>
        <p:nvSpPr>
          <p:cNvPr id="114" name="Shape 114"/>
          <p:cNvSpPr/>
          <p:nvPr/>
        </p:nvSpPr>
        <p:spPr>
          <a:xfrm>
            <a:off x="0" y="105550"/>
            <a:ext cx="9144000" cy="1280700"/>
          </a:xfrm>
          <a:prstGeom prst="rect">
            <a:avLst/>
          </a:prstGeom>
          <a:noFill/>
          <a:ln>
            <a:noFill/>
          </a:ln>
        </p:spPr>
        <p:txBody>
          <a:bodyPr wrap="square" lIns="71100" tIns="35550" rIns="71100" bIns="35550" anchor="ctr" anchorCtr="0">
            <a:noAutofit/>
          </a:bodyPr>
          <a:lstStyle/>
          <a:p>
            <a:pPr marL="0" marR="0" lvl="0" indent="0" algn="ctr" rtl="0">
              <a:spcBef>
                <a:spcPts val="0"/>
              </a:spcBef>
              <a:buClr>
                <a:srgbClr val="000000"/>
              </a:buClr>
              <a:buSzPct val="25000"/>
              <a:buFont typeface="Arial"/>
              <a:buNone/>
            </a:pPr>
            <a:r>
              <a:rPr lang="es-PR" sz="2400" b="1">
                <a:solidFill>
                  <a:srgbClr val="FFFFFF"/>
                </a:solidFill>
                <a:latin typeface="Archivo Black"/>
                <a:ea typeface="Archivo Black"/>
                <a:cs typeface="Archivo Black"/>
                <a:sym typeface="Archivo Black"/>
              </a:rPr>
              <a:t>THE STRATEGY</a:t>
            </a:r>
          </a:p>
        </p:txBody>
      </p:sp>
      <p:sp>
        <p:nvSpPr>
          <p:cNvPr id="115" name="Shape 115"/>
          <p:cNvSpPr txBox="1"/>
          <p:nvPr/>
        </p:nvSpPr>
        <p:spPr>
          <a:xfrm>
            <a:off x="2235475" y="-115025"/>
            <a:ext cx="1458300" cy="1881000"/>
          </a:xfrm>
          <a:prstGeom prst="rect">
            <a:avLst/>
          </a:prstGeom>
          <a:noFill/>
          <a:ln>
            <a:noFill/>
          </a:ln>
        </p:spPr>
        <p:txBody>
          <a:bodyPr wrap="square" lIns="91425" tIns="91425" rIns="91425" bIns="91425" anchor="t" anchorCtr="0">
            <a:noAutofit/>
          </a:bodyPr>
          <a:lstStyle/>
          <a:p>
            <a:pPr lvl="0" rtl="0">
              <a:spcBef>
                <a:spcPts val="0"/>
              </a:spcBef>
              <a:buNone/>
            </a:pPr>
            <a:r>
              <a:rPr lang="es-PR" sz="9600">
                <a:solidFill>
                  <a:srgbClr val="FFFF00"/>
                </a:solidFill>
              </a:rPr>
              <a:t>&lt;</a:t>
            </a:r>
          </a:p>
        </p:txBody>
      </p:sp>
      <p:sp>
        <p:nvSpPr>
          <p:cNvPr id="116" name="Shape 116"/>
          <p:cNvSpPr txBox="1"/>
          <p:nvPr/>
        </p:nvSpPr>
        <p:spPr>
          <a:xfrm>
            <a:off x="5964450" y="-115025"/>
            <a:ext cx="1458300" cy="1881000"/>
          </a:xfrm>
          <a:prstGeom prst="rect">
            <a:avLst/>
          </a:prstGeom>
          <a:noFill/>
          <a:ln>
            <a:noFill/>
          </a:ln>
        </p:spPr>
        <p:txBody>
          <a:bodyPr wrap="square" lIns="91425" tIns="91425" rIns="91425" bIns="91425" anchor="t" anchorCtr="0">
            <a:noAutofit/>
          </a:bodyPr>
          <a:lstStyle/>
          <a:p>
            <a:pPr lvl="0" rtl="0">
              <a:spcBef>
                <a:spcPts val="0"/>
              </a:spcBef>
              <a:buNone/>
            </a:pPr>
            <a:r>
              <a:rPr lang="es-PR" sz="9600">
                <a:solidFill>
                  <a:srgbClr val="FFFF00"/>
                </a:solidFill>
              </a:rPr>
              <a:t>&gt;</a:t>
            </a:r>
          </a:p>
        </p:txBody>
      </p:sp>
      <p:sp>
        <p:nvSpPr>
          <p:cNvPr id="117" name="Shape 117"/>
          <p:cNvSpPr txBox="1"/>
          <p:nvPr/>
        </p:nvSpPr>
        <p:spPr>
          <a:xfrm>
            <a:off x="1071025" y="1312875"/>
            <a:ext cx="7099800" cy="811500"/>
          </a:xfrm>
          <a:prstGeom prst="rect">
            <a:avLst/>
          </a:prstGeom>
          <a:noFill/>
          <a:ln>
            <a:noFill/>
          </a:ln>
        </p:spPr>
        <p:txBody>
          <a:bodyPr wrap="square" lIns="91425" tIns="91425" rIns="91425" bIns="91425" anchor="t" anchorCtr="0">
            <a:noAutofit/>
          </a:bodyPr>
          <a:lstStyle/>
          <a:p>
            <a:pPr lvl="0">
              <a:spcBef>
                <a:spcPts val="0"/>
              </a:spcBef>
              <a:buNone/>
            </a:pPr>
            <a:r>
              <a:rPr lang="es-PR" sz="2000" b="1" i="1" dirty="0" smtClean="0">
                <a:solidFill>
                  <a:schemeClr val="lt1"/>
                </a:solidFill>
              </a:rPr>
              <a:t>Raise awareness </a:t>
            </a:r>
            <a:r>
              <a:rPr lang="es-PR" sz="2000" b="1" i="1" dirty="0">
                <a:solidFill>
                  <a:schemeClr val="lt1"/>
                </a:solidFill>
              </a:rPr>
              <a:t>on the importance </a:t>
            </a:r>
            <a:r>
              <a:rPr lang="es-PR" sz="2000" b="1" i="1" dirty="0" smtClean="0">
                <a:solidFill>
                  <a:schemeClr val="lt1"/>
                </a:solidFill>
              </a:rPr>
              <a:t>of rebuilding Puerto Rico through well a structured digital strategy </a:t>
            </a:r>
            <a:r>
              <a:rPr lang="es-PR" sz="2000" b="1" i="1" dirty="0">
                <a:solidFill>
                  <a:schemeClr val="lt1"/>
                </a:solidFill>
              </a:rPr>
              <a:t>by:</a:t>
            </a:r>
          </a:p>
        </p:txBody>
      </p:sp>
      <p:pic>
        <p:nvPicPr>
          <p:cNvPr id="118" name="Shape 118"/>
          <p:cNvPicPr preferRelativeResize="0"/>
          <p:nvPr/>
        </p:nvPicPr>
        <p:blipFill>
          <a:blip r:embed="rId3">
            <a:alphaModFix/>
          </a:blip>
          <a:stretch>
            <a:fillRect/>
          </a:stretch>
        </p:blipFill>
        <p:spPr>
          <a:xfrm>
            <a:off x="2307875" y="2395550"/>
            <a:ext cx="4505275" cy="4086450"/>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123"/>
        <p:cNvGrpSpPr/>
        <p:nvPr/>
      </p:nvGrpSpPr>
      <p:grpSpPr>
        <a:xfrm>
          <a:off x="0" y="0"/>
          <a:ext cx="0" cy="0"/>
          <a:chOff x="0" y="0"/>
          <a:chExt cx="0" cy="0"/>
        </a:xfrm>
      </p:grpSpPr>
      <p:pic>
        <p:nvPicPr>
          <p:cNvPr id="124" name="Shape 124" descr="Image may contain: 1 person, standing and indoor"/>
          <p:cNvPicPr preferRelativeResize="0"/>
          <p:nvPr/>
        </p:nvPicPr>
        <p:blipFill>
          <a:blip r:embed="rId3">
            <a:alphaModFix amt="12000"/>
          </a:blip>
          <a:stretch>
            <a:fillRect/>
          </a:stretch>
        </p:blipFill>
        <p:spPr>
          <a:xfrm>
            <a:off x="0" y="0"/>
            <a:ext cx="13069951" cy="8157400"/>
          </a:xfrm>
          <a:prstGeom prst="rect">
            <a:avLst/>
          </a:prstGeom>
          <a:noFill/>
          <a:ln>
            <a:noFill/>
          </a:ln>
        </p:spPr>
      </p:pic>
      <p:sp>
        <p:nvSpPr>
          <p:cNvPr id="125" name="Shape 125"/>
          <p:cNvSpPr/>
          <p:nvPr/>
        </p:nvSpPr>
        <p:spPr>
          <a:xfrm>
            <a:off x="4896425" y="2680625"/>
            <a:ext cx="3765900" cy="2487600"/>
          </a:xfrm>
          <a:prstGeom prst="downArrowCallout">
            <a:avLst>
              <a:gd name="adj1" fmla="val 25000"/>
              <a:gd name="adj2" fmla="val 25000"/>
              <a:gd name="adj3" fmla="val 25000"/>
              <a:gd name="adj4" fmla="val 64977"/>
            </a:avLst>
          </a:prstGeom>
          <a:noFill/>
          <a:ln w="28575" cap="flat" cmpd="sng">
            <a:solidFill>
              <a:srgbClr val="FFFF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26" name="Shape 126"/>
          <p:cNvSpPr/>
          <p:nvPr/>
        </p:nvSpPr>
        <p:spPr>
          <a:xfrm>
            <a:off x="473525" y="2680625"/>
            <a:ext cx="3765900" cy="2487600"/>
          </a:xfrm>
          <a:prstGeom prst="downArrowCallout">
            <a:avLst>
              <a:gd name="adj1" fmla="val 25000"/>
              <a:gd name="adj2" fmla="val 25000"/>
              <a:gd name="adj3" fmla="val 25000"/>
              <a:gd name="adj4" fmla="val 64977"/>
            </a:avLst>
          </a:prstGeom>
          <a:noFill/>
          <a:ln w="28575" cap="flat" cmpd="sng">
            <a:solidFill>
              <a:srgbClr val="FFFF0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27" name="Shape 127"/>
          <p:cNvSpPr/>
          <p:nvPr/>
        </p:nvSpPr>
        <p:spPr>
          <a:xfrm>
            <a:off x="0" y="452000"/>
            <a:ext cx="9144000" cy="1280700"/>
          </a:xfrm>
          <a:prstGeom prst="rect">
            <a:avLst/>
          </a:prstGeom>
          <a:noFill/>
          <a:ln>
            <a:noFill/>
          </a:ln>
        </p:spPr>
        <p:txBody>
          <a:bodyPr wrap="square" lIns="71100" tIns="35550" rIns="71100" bIns="35550" anchor="ctr" anchorCtr="0">
            <a:noAutofit/>
          </a:bodyPr>
          <a:lstStyle/>
          <a:p>
            <a:pPr marL="0" marR="0" lvl="0" indent="0" algn="ctr" rtl="0">
              <a:spcBef>
                <a:spcPts val="0"/>
              </a:spcBef>
              <a:buClr>
                <a:srgbClr val="000000"/>
              </a:buClr>
              <a:buSzPct val="25000"/>
              <a:buFont typeface="Arial"/>
              <a:buNone/>
            </a:pPr>
            <a:r>
              <a:rPr lang="es-PR" sz="2400" b="1" dirty="0" smtClean="0">
                <a:solidFill>
                  <a:srgbClr val="FFFFFF"/>
                </a:solidFill>
                <a:latin typeface="Archivo Black"/>
                <a:ea typeface="Archivo Black"/>
                <a:cs typeface="Archivo Black"/>
                <a:sym typeface="Archivo Black"/>
              </a:rPr>
              <a:t>HOW WE IMPACT POLICY</a:t>
            </a:r>
            <a:endParaRPr lang="es-PR" sz="2400" b="1" dirty="0">
              <a:solidFill>
                <a:srgbClr val="FFFFFF"/>
              </a:solidFill>
              <a:latin typeface="Archivo Black"/>
              <a:ea typeface="Archivo Black"/>
              <a:cs typeface="Archivo Black"/>
              <a:sym typeface="Archivo Black"/>
            </a:endParaRPr>
          </a:p>
        </p:txBody>
      </p:sp>
      <p:sp>
        <p:nvSpPr>
          <p:cNvPr id="128" name="Shape 128"/>
          <p:cNvSpPr txBox="1"/>
          <p:nvPr/>
        </p:nvSpPr>
        <p:spPr>
          <a:xfrm>
            <a:off x="1414725" y="265975"/>
            <a:ext cx="1458300" cy="1881000"/>
          </a:xfrm>
          <a:prstGeom prst="rect">
            <a:avLst/>
          </a:prstGeom>
          <a:noFill/>
          <a:ln>
            <a:noFill/>
          </a:ln>
        </p:spPr>
        <p:txBody>
          <a:bodyPr wrap="square" lIns="91425" tIns="91425" rIns="91425" bIns="91425" anchor="t" anchorCtr="0">
            <a:noAutofit/>
          </a:bodyPr>
          <a:lstStyle/>
          <a:p>
            <a:pPr lvl="0" rtl="0">
              <a:spcBef>
                <a:spcPts val="0"/>
              </a:spcBef>
              <a:buNone/>
            </a:pPr>
            <a:r>
              <a:rPr lang="es-PR" sz="9600">
                <a:solidFill>
                  <a:srgbClr val="FFFF00"/>
                </a:solidFill>
              </a:rPr>
              <a:t>&lt;</a:t>
            </a:r>
          </a:p>
        </p:txBody>
      </p:sp>
      <p:sp>
        <p:nvSpPr>
          <p:cNvPr id="129" name="Shape 129"/>
          <p:cNvSpPr txBox="1"/>
          <p:nvPr/>
        </p:nvSpPr>
        <p:spPr>
          <a:xfrm>
            <a:off x="6878850" y="265975"/>
            <a:ext cx="1458300" cy="1881000"/>
          </a:xfrm>
          <a:prstGeom prst="rect">
            <a:avLst/>
          </a:prstGeom>
          <a:noFill/>
          <a:ln>
            <a:noFill/>
          </a:ln>
        </p:spPr>
        <p:txBody>
          <a:bodyPr wrap="square" lIns="91425" tIns="91425" rIns="91425" bIns="91425" anchor="t" anchorCtr="0">
            <a:noAutofit/>
          </a:bodyPr>
          <a:lstStyle/>
          <a:p>
            <a:pPr lvl="0" rtl="0">
              <a:spcBef>
                <a:spcPts val="0"/>
              </a:spcBef>
              <a:buNone/>
            </a:pPr>
            <a:r>
              <a:rPr lang="es-PR" sz="9600">
                <a:solidFill>
                  <a:srgbClr val="FFFF00"/>
                </a:solidFill>
              </a:rPr>
              <a:t>&gt;</a:t>
            </a:r>
          </a:p>
        </p:txBody>
      </p:sp>
      <p:pic>
        <p:nvPicPr>
          <p:cNvPr id="130" name="Shape 130"/>
          <p:cNvPicPr preferRelativeResize="0"/>
          <p:nvPr/>
        </p:nvPicPr>
        <p:blipFill>
          <a:blip r:embed="rId4">
            <a:alphaModFix/>
          </a:blip>
          <a:stretch>
            <a:fillRect/>
          </a:stretch>
        </p:blipFill>
        <p:spPr>
          <a:xfrm>
            <a:off x="7884225" y="361563"/>
            <a:ext cx="838200" cy="771525"/>
          </a:xfrm>
          <a:prstGeom prst="rect">
            <a:avLst/>
          </a:prstGeom>
          <a:noFill/>
          <a:ln>
            <a:noFill/>
          </a:ln>
        </p:spPr>
      </p:pic>
      <p:sp>
        <p:nvSpPr>
          <p:cNvPr id="131" name="Shape 131"/>
          <p:cNvSpPr txBox="1"/>
          <p:nvPr/>
        </p:nvSpPr>
        <p:spPr>
          <a:xfrm>
            <a:off x="1804625" y="2738775"/>
            <a:ext cx="3168000" cy="894000"/>
          </a:xfrm>
          <a:prstGeom prst="rect">
            <a:avLst/>
          </a:prstGeom>
          <a:noFill/>
          <a:ln>
            <a:noFill/>
          </a:ln>
        </p:spPr>
        <p:txBody>
          <a:bodyPr wrap="square" lIns="71100" tIns="35550" rIns="71100" bIns="35550" anchor="t" anchorCtr="0">
            <a:noAutofit/>
          </a:bodyPr>
          <a:lstStyle/>
          <a:p>
            <a:pPr marR="0" lvl="0" algn="l" rtl="0">
              <a:spcBef>
                <a:spcPts val="0"/>
              </a:spcBef>
              <a:buNone/>
            </a:pPr>
            <a:r>
              <a:rPr lang="es-PR" sz="2400" b="1">
                <a:solidFill>
                  <a:srgbClr val="FFFF00"/>
                </a:solidFill>
                <a:latin typeface="Archivo Black"/>
                <a:ea typeface="Archivo Black"/>
                <a:cs typeface="Archivo Black"/>
                <a:sym typeface="Archivo Black"/>
              </a:rPr>
              <a:t>MAY 30</a:t>
            </a:r>
          </a:p>
          <a:p>
            <a:pPr marR="0" lvl="0" algn="l" rtl="0">
              <a:spcBef>
                <a:spcPts val="0"/>
              </a:spcBef>
              <a:buNone/>
            </a:pPr>
            <a:r>
              <a:rPr lang="es-PR" sz="2400">
                <a:solidFill>
                  <a:srgbClr val="FFFFFF"/>
                </a:solidFill>
                <a:latin typeface="Helvetica Neue"/>
                <a:ea typeface="Helvetica Neue"/>
                <a:cs typeface="Helvetica Neue"/>
                <a:sym typeface="Helvetica Neue"/>
              </a:rPr>
              <a:t>Tom Loosemore</a:t>
            </a:r>
          </a:p>
          <a:p>
            <a:pPr marL="0" lvl="0" indent="0" rtl="0">
              <a:spcBef>
                <a:spcPts val="0"/>
              </a:spcBef>
              <a:buNone/>
            </a:pPr>
            <a:r>
              <a:rPr lang="es-PR">
                <a:solidFill>
                  <a:srgbClr val="FFFFFF"/>
                </a:solidFill>
                <a:latin typeface="Helvetica Neue"/>
                <a:ea typeface="Helvetica Neue"/>
                <a:cs typeface="Helvetica Neue"/>
                <a:sym typeface="Helvetica Neue"/>
              </a:rPr>
              <a:t>Former Deputy Director of </a:t>
            </a:r>
            <a:br>
              <a:rPr lang="es-PR">
                <a:solidFill>
                  <a:srgbClr val="FFFFFF"/>
                </a:solidFill>
                <a:latin typeface="Helvetica Neue"/>
                <a:ea typeface="Helvetica Neue"/>
                <a:cs typeface="Helvetica Neue"/>
                <a:sym typeface="Helvetica Neue"/>
              </a:rPr>
            </a:br>
            <a:r>
              <a:rPr lang="es-PR">
                <a:solidFill>
                  <a:srgbClr val="FFFFFF"/>
                </a:solidFill>
                <a:latin typeface="Helvetica Neue"/>
                <a:ea typeface="Helvetica Neue"/>
                <a:cs typeface="Helvetica Neue"/>
                <a:sym typeface="Helvetica Neue"/>
              </a:rPr>
              <a:t>UK Digital Service</a:t>
            </a:r>
          </a:p>
          <a:p>
            <a:pPr marL="0" marR="0" lvl="0" indent="0" algn="l" rtl="0">
              <a:spcBef>
                <a:spcPts val="0"/>
              </a:spcBef>
              <a:buNone/>
            </a:pPr>
            <a:endParaRPr>
              <a:solidFill>
                <a:srgbClr val="FFFFFF"/>
              </a:solidFill>
            </a:endParaRPr>
          </a:p>
          <a:p>
            <a:pPr marL="457200" marR="0" lvl="0" indent="0" algn="l" rtl="0">
              <a:spcBef>
                <a:spcPts val="0"/>
              </a:spcBef>
              <a:buNone/>
            </a:pPr>
            <a:endParaRPr sz="1600">
              <a:solidFill>
                <a:srgbClr val="FFFFFF"/>
              </a:solidFill>
              <a:latin typeface="Calibri"/>
              <a:ea typeface="Calibri"/>
              <a:cs typeface="Calibri"/>
              <a:sym typeface="Calibri"/>
            </a:endParaRPr>
          </a:p>
        </p:txBody>
      </p:sp>
      <p:pic>
        <p:nvPicPr>
          <p:cNvPr id="132" name="Shape 132" descr="tom-loosemore.jpeg"/>
          <p:cNvPicPr preferRelativeResize="0"/>
          <p:nvPr/>
        </p:nvPicPr>
        <p:blipFill rotWithShape="1">
          <a:blip r:embed="rId5">
            <a:alphaModFix/>
          </a:blip>
          <a:srcRect/>
          <a:stretch/>
        </p:blipFill>
        <p:spPr>
          <a:xfrm>
            <a:off x="628050" y="2814975"/>
            <a:ext cx="1030500" cy="1030500"/>
          </a:xfrm>
          <a:prstGeom prst="rect">
            <a:avLst/>
          </a:prstGeom>
          <a:noFill/>
          <a:ln>
            <a:noFill/>
          </a:ln>
        </p:spPr>
      </p:pic>
      <p:pic>
        <p:nvPicPr>
          <p:cNvPr id="133" name="Shape 133" descr="shawn-sullivan.jpg"/>
          <p:cNvPicPr preferRelativeResize="0"/>
          <p:nvPr/>
        </p:nvPicPr>
        <p:blipFill>
          <a:blip r:embed="rId6">
            <a:alphaModFix/>
          </a:blip>
          <a:stretch>
            <a:fillRect/>
          </a:stretch>
        </p:blipFill>
        <p:spPr>
          <a:xfrm>
            <a:off x="5048825" y="2802525"/>
            <a:ext cx="1100925" cy="1100925"/>
          </a:xfrm>
          <a:prstGeom prst="rect">
            <a:avLst/>
          </a:prstGeom>
          <a:noFill/>
          <a:ln>
            <a:noFill/>
          </a:ln>
        </p:spPr>
      </p:pic>
      <p:sp>
        <p:nvSpPr>
          <p:cNvPr id="134" name="Shape 134"/>
          <p:cNvSpPr txBox="1"/>
          <p:nvPr/>
        </p:nvSpPr>
        <p:spPr>
          <a:xfrm>
            <a:off x="6237075" y="2959000"/>
            <a:ext cx="2331000" cy="1049400"/>
          </a:xfrm>
          <a:prstGeom prst="rect">
            <a:avLst/>
          </a:prstGeom>
          <a:noFill/>
          <a:ln>
            <a:noFill/>
          </a:ln>
        </p:spPr>
        <p:txBody>
          <a:bodyPr wrap="square" lIns="91425" tIns="91425" rIns="91425" bIns="91425" anchor="t" anchorCtr="0">
            <a:noAutofit/>
          </a:bodyPr>
          <a:lstStyle/>
          <a:p>
            <a:pPr lvl="0" rtl="0">
              <a:spcBef>
                <a:spcPts val="0"/>
              </a:spcBef>
              <a:buNone/>
            </a:pPr>
            <a:r>
              <a:rPr lang="es-PR" sz="2400">
                <a:solidFill>
                  <a:srgbClr val="FFFFFF"/>
                </a:solidFill>
                <a:latin typeface="Helvetica Neue"/>
                <a:ea typeface="Helvetica Neue"/>
                <a:cs typeface="Helvetica Neue"/>
                <a:sym typeface="Helvetica Neue"/>
              </a:rPr>
              <a:t>Shawn Sullivan</a:t>
            </a:r>
          </a:p>
          <a:p>
            <a:pPr marL="0" lvl="0" indent="0" rtl="0">
              <a:spcBef>
                <a:spcPts val="0"/>
              </a:spcBef>
              <a:buNone/>
            </a:pPr>
            <a:r>
              <a:rPr lang="es-PR">
                <a:solidFill>
                  <a:srgbClr val="FFFFFF"/>
                </a:solidFill>
                <a:latin typeface="Helvetica Neue"/>
                <a:ea typeface="Helvetica Neue"/>
                <a:cs typeface="Helvetica Neue"/>
                <a:sym typeface="Helvetica Neue"/>
              </a:rPr>
              <a:t>Public Policy Director, Airbnb</a:t>
            </a:r>
          </a:p>
        </p:txBody>
      </p:sp>
      <p:sp>
        <p:nvSpPr>
          <p:cNvPr id="135" name="Shape 135"/>
          <p:cNvSpPr txBox="1"/>
          <p:nvPr/>
        </p:nvSpPr>
        <p:spPr>
          <a:xfrm>
            <a:off x="518225" y="1617675"/>
            <a:ext cx="8216700" cy="811500"/>
          </a:xfrm>
          <a:prstGeom prst="rect">
            <a:avLst/>
          </a:prstGeom>
          <a:noFill/>
          <a:ln>
            <a:noFill/>
          </a:ln>
        </p:spPr>
        <p:txBody>
          <a:bodyPr wrap="square" lIns="91425" tIns="91425" rIns="91425" bIns="91425" anchor="t" anchorCtr="0">
            <a:noAutofit/>
          </a:bodyPr>
          <a:lstStyle/>
          <a:p>
            <a:pPr lvl="0" rtl="0">
              <a:spcBef>
                <a:spcPts val="0"/>
              </a:spcBef>
              <a:buNone/>
            </a:pPr>
            <a:r>
              <a:rPr lang="es-PR" sz="1800" b="1" i="1">
                <a:solidFill>
                  <a:schemeClr val="lt1"/>
                </a:solidFill>
              </a:rPr>
              <a:t>As a direct result of our first event where both Natalie Jaresko, Executive Director of the Fiscal Control Board, and Governor Rosello were present, we were able to start effecting policy change:</a:t>
            </a:r>
          </a:p>
        </p:txBody>
      </p:sp>
      <p:sp>
        <p:nvSpPr>
          <p:cNvPr id="136" name="Shape 136"/>
          <p:cNvSpPr txBox="1"/>
          <p:nvPr/>
        </p:nvSpPr>
        <p:spPr>
          <a:xfrm>
            <a:off x="4972625" y="5463300"/>
            <a:ext cx="3576000" cy="811500"/>
          </a:xfrm>
          <a:prstGeom prst="rect">
            <a:avLst/>
          </a:prstGeom>
          <a:noFill/>
          <a:ln>
            <a:noFill/>
          </a:ln>
        </p:spPr>
        <p:txBody>
          <a:bodyPr wrap="square" lIns="91425" tIns="91425" rIns="91425" bIns="91425" anchor="t" anchorCtr="0">
            <a:noAutofit/>
          </a:bodyPr>
          <a:lstStyle/>
          <a:p>
            <a:pPr lvl="0" rtl="0">
              <a:spcBef>
                <a:spcPts val="0"/>
              </a:spcBef>
              <a:buNone/>
            </a:pPr>
            <a:r>
              <a:rPr lang="es-PR" sz="1800">
                <a:solidFill>
                  <a:schemeClr val="lt1"/>
                </a:solidFill>
              </a:rPr>
              <a:t>Governor signed a law to allow Airbnb to automatically collect the room tax</a:t>
            </a:r>
          </a:p>
        </p:txBody>
      </p:sp>
      <p:sp>
        <p:nvSpPr>
          <p:cNvPr id="137" name="Shape 137"/>
          <p:cNvSpPr txBox="1"/>
          <p:nvPr/>
        </p:nvSpPr>
        <p:spPr>
          <a:xfrm>
            <a:off x="644675" y="4544950"/>
            <a:ext cx="4020300" cy="3000000"/>
          </a:xfrm>
          <a:prstGeom prst="rect">
            <a:avLst/>
          </a:prstGeom>
          <a:noFill/>
          <a:ln>
            <a:noFill/>
          </a:ln>
        </p:spPr>
        <p:txBody>
          <a:bodyPr wrap="square" lIns="91425" tIns="91425" rIns="91425" bIns="91425" anchor="ctr" anchorCtr="0">
            <a:noAutofit/>
          </a:bodyPr>
          <a:lstStyle/>
          <a:p>
            <a:pPr lvl="0" rtl="0">
              <a:lnSpc>
                <a:spcPct val="100000"/>
              </a:lnSpc>
              <a:spcBef>
                <a:spcPts val="0"/>
              </a:spcBef>
              <a:buNone/>
            </a:pPr>
            <a:r>
              <a:rPr lang="es-PR" sz="1800">
                <a:solidFill>
                  <a:srgbClr val="FFFFFF"/>
                </a:solidFill>
              </a:rPr>
              <a:t>Governor asked Fiscal Board to request USDS resources in PR</a:t>
            </a:r>
          </a:p>
          <a:p>
            <a:pPr lvl="0" rtl="0">
              <a:lnSpc>
                <a:spcPct val="100000"/>
              </a:lnSpc>
              <a:spcBef>
                <a:spcPts val="0"/>
              </a:spcBef>
              <a:buNone/>
            </a:pPr>
            <a:endParaRPr sz="1800">
              <a:solidFill>
                <a:srgbClr val="FFFFFF"/>
              </a:solidFill>
            </a:endParaRPr>
          </a:p>
          <a:p>
            <a:pPr lvl="0" rtl="0">
              <a:lnSpc>
                <a:spcPct val="100000"/>
              </a:lnSpc>
              <a:spcBef>
                <a:spcPts val="0"/>
              </a:spcBef>
              <a:buNone/>
            </a:pPr>
            <a:r>
              <a:rPr lang="es-PR" sz="1800">
                <a:solidFill>
                  <a:srgbClr val="FFFFFF"/>
                </a:solidFill>
              </a:rPr>
              <a:t>Fiscal Board makes USDS assistance part of fiscal plan</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142"/>
        <p:cNvGrpSpPr/>
        <p:nvPr/>
      </p:nvGrpSpPr>
      <p:grpSpPr>
        <a:xfrm>
          <a:off x="0" y="0"/>
          <a:ext cx="0" cy="0"/>
          <a:chOff x="0" y="0"/>
          <a:chExt cx="0" cy="0"/>
        </a:xfrm>
      </p:grpSpPr>
      <p:sp>
        <p:nvSpPr>
          <p:cNvPr id="143" name="Shape 143"/>
          <p:cNvSpPr/>
          <p:nvPr/>
        </p:nvSpPr>
        <p:spPr>
          <a:xfrm>
            <a:off x="0" y="452000"/>
            <a:ext cx="9144000" cy="1280700"/>
          </a:xfrm>
          <a:prstGeom prst="rect">
            <a:avLst/>
          </a:prstGeom>
          <a:noFill/>
          <a:ln>
            <a:noFill/>
          </a:ln>
        </p:spPr>
        <p:txBody>
          <a:bodyPr wrap="square" lIns="71100" tIns="35550" rIns="71100" bIns="35550" anchor="ctr" anchorCtr="0">
            <a:noAutofit/>
          </a:bodyPr>
          <a:lstStyle/>
          <a:p>
            <a:pPr marL="0" marR="0" lvl="0" indent="0" algn="ctr" rtl="0">
              <a:spcBef>
                <a:spcPts val="0"/>
              </a:spcBef>
              <a:buClr>
                <a:srgbClr val="000000"/>
              </a:buClr>
              <a:buSzPct val="25000"/>
              <a:buFont typeface="Arial"/>
              <a:buNone/>
            </a:pPr>
            <a:r>
              <a:rPr lang="es-PR" sz="2400" b="1">
                <a:solidFill>
                  <a:srgbClr val="FFFFFF"/>
                </a:solidFill>
                <a:latin typeface="Archivo Black"/>
                <a:ea typeface="Archivo Black"/>
                <a:cs typeface="Archivo Black"/>
                <a:sym typeface="Archivo Black"/>
              </a:rPr>
              <a:t>...BUT WE NEED TO DO MORE </a:t>
            </a:r>
          </a:p>
        </p:txBody>
      </p:sp>
      <p:sp>
        <p:nvSpPr>
          <p:cNvPr id="144" name="Shape 144"/>
          <p:cNvSpPr txBox="1"/>
          <p:nvPr/>
        </p:nvSpPr>
        <p:spPr>
          <a:xfrm>
            <a:off x="1414725" y="265975"/>
            <a:ext cx="1458300" cy="1881000"/>
          </a:xfrm>
          <a:prstGeom prst="rect">
            <a:avLst/>
          </a:prstGeom>
          <a:noFill/>
          <a:ln>
            <a:noFill/>
          </a:ln>
        </p:spPr>
        <p:txBody>
          <a:bodyPr wrap="square" lIns="91425" tIns="91425" rIns="91425" bIns="91425" anchor="t" anchorCtr="0">
            <a:noAutofit/>
          </a:bodyPr>
          <a:lstStyle/>
          <a:p>
            <a:pPr lvl="0" rtl="0">
              <a:spcBef>
                <a:spcPts val="0"/>
              </a:spcBef>
              <a:buNone/>
            </a:pPr>
            <a:r>
              <a:rPr lang="es-PR" sz="9600">
                <a:solidFill>
                  <a:srgbClr val="FFFF00"/>
                </a:solidFill>
              </a:rPr>
              <a:t>&lt;</a:t>
            </a:r>
          </a:p>
        </p:txBody>
      </p:sp>
      <p:sp>
        <p:nvSpPr>
          <p:cNvPr id="145" name="Shape 145"/>
          <p:cNvSpPr txBox="1"/>
          <p:nvPr/>
        </p:nvSpPr>
        <p:spPr>
          <a:xfrm>
            <a:off x="6878850" y="265975"/>
            <a:ext cx="1458300" cy="1881000"/>
          </a:xfrm>
          <a:prstGeom prst="rect">
            <a:avLst/>
          </a:prstGeom>
          <a:noFill/>
          <a:ln>
            <a:noFill/>
          </a:ln>
        </p:spPr>
        <p:txBody>
          <a:bodyPr wrap="square" lIns="91425" tIns="91425" rIns="91425" bIns="91425" anchor="t" anchorCtr="0">
            <a:noAutofit/>
          </a:bodyPr>
          <a:lstStyle/>
          <a:p>
            <a:pPr lvl="0" rtl="0">
              <a:spcBef>
                <a:spcPts val="0"/>
              </a:spcBef>
              <a:buNone/>
            </a:pPr>
            <a:r>
              <a:rPr lang="es-PR" sz="9600">
                <a:solidFill>
                  <a:srgbClr val="FFFF00"/>
                </a:solidFill>
              </a:rPr>
              <a:t>&gt;</a:t>
            </a:r>
          </a:p>
        </p:txBody>
      </p:sp>
      <p:pic>
        <p:nvPicPr>
          <p:cNvPr id="146" name="Shape 146"/>
          <p:cNvPicPr preferRelativeResize="0"/>
          <p:nvPr/>
        </p:nvPicPr>
        <p:blipFill>
          <a:blip r:embed="rId3">
            <a:alphaModFix/>
          </a:blip>
          <a:stretch>
            <a:fillRect/>
          </a:stretch>
        </p:blipFill>
        <p:spPr>
          <a:xfrm>
            <a:off x="7884225" y="361563"/>
            <a:ext cx="838200" cy="771525"/>
          </a:xfrm>
          <a:prstGeom prst="rect">
            <a:avLst/>
          </a:prstGeom>
          <a:noFill/>
          <a:ln>
            <a:noFill/>
          </a:ln>
        </p:spPr>
      </p:pic>
      <p:sp>
        <p:nvSpPr>
          <p:cNvPr id="147" name="Shape 147"/>
          <p:cNvSpPr txBox="1"/>
          <p:nvPr/>
        </p:nvSpPr>
        <p:spPr>
          <a:xfrm>
            <a:off x="1168500" y="1806500"/>
            <a:ext cx="6807000" cy="2489400"/>
          </a:xfrm>
          <a:prstGeom prst="rect">
            <a:avLst/>
          </a:prstGeom>
          <a:noFill/>
          <a:ln>
            <a:noFill/>
          </a:ln>
        </p:spPr>
        <p:txBody>
          <a:bodyPr wrap="square" lIns="91425" tIns="91425" rIns="91425" bIns="91425" anchor="t" anchorCtr="0">
            <a:noAutofit/>
          </a:bodyPr>
          <a:lstStyle/>
          <a:p>
            <a:pPr lvl="0" algn="ctr" rtl="0">
              <a:lnSpc>
                <a:spcPct val="115000"/>
              </a:lnSpc>
              <a:spcBef>
                <a:spcPts val="0"/>
              </a:spcBef>
              <a:buClr>
                <a:schemeClr val="dk1"/>
              </a:buClr>
              <a:buSzPct val="45833"/>
              <a:buFont typeface="Arial"/>
              <a:buNone/>
            </a:pPr>
            <a:r>
              <a:rPr lang="es-PR" sz="2400">
                <a:solidFill>
                  <a:srgbClr val="FFFFFF"/>
                </a:solidFill>
                <a:latin typeface="Helvetica Neue"/>
                <a:ea typeface="Helvetica Neue"/>
                <a:cs typeface="Helvetica Neue"/>
                <a:sym typeface="Helvetica Neue"/>
              </a:rPr>
              <a:t>We are currently advocating for the creation of a </a:t>
            </a:r>
            <a:r>
              <a:rPr lang="es-PR" sz="2400" b="1">
                <a:solidFill>
                  <a:srgbClr val="FFFFFF"/>
                </a:solidFill>
                <a:latin typeface="Helvetica Neue"/>
                <a:ea typeface="Helvetica Neue"/>
                <a:cs typeface="Helvetica Neue"/>
                <a:sym typeface="Helvetica Neue"/>
              </a:rPr>
              <a:t>DIGITAL TASKFORCE </a:t>
            </a:r>
            <a:r>
              <a:rPr lang="es-PR" sz="2400">
                <a:solidFill>
                  <a:srgbClr val="FFFFFF"/>
                </a:solidFill>
                <a:latin typeface="Helvetica Neue"/>
                <a:ea typeface="Helvetica Neue"/>
                <a:cs typeface="Helvetica Neue"/>
                <a:sym typeface="Helvetica Neue"/>
              </a:rPr>
              <a:t>- enabled through Congressional action - to assist the Puerto Rico government in procurement, IT spending &amp; delivery of better services. </a:t>
            </a:r>
          </a:p>
          <a:p>
            <a:pPr lvl="0" algn="ctr" rtl="0">
              <a:spcBef>
                <a:spcPts val="0"/>
              </a:spcBef>
              <a:buClr>
                <a:schemeClr val="dk1"/>
              </a:buClr>
              <a:buFont typeface="Arial"/>
              <a:buNone/>
            </a:pPr>
            <a:endParaRPr sz="2000">
              <a:solidFill>
                <a:srgbClr val="FFFFFF"/>
              </a:solidFill>
              <a:latin typeface="Helvetica Neue"/>
              <a:ea typeface="Helvetica Neue"/>
              <a:cs typeface="Helvetica Neue"/>
              <a:sym typeface="Helvetica Neue"/>
            </a:endParaRPr>
          </a:p>
          <a:p>
            <a:pPr lvl="0" algn="ctr" rtl="0">
              <a:spcBef>
                <a:spcPts val="0"/>
              </a:spcBef>
              <a:buNone/>
            </a:pPr>
            <a:endParaRPr sz="2400">
              <a:solidFill>
                <a:srgbClr val="FFFFFF"/>
              </a:solidFill>
              <a:latin typeface="Helvetica Neue"/>
              <a:ea typeface="Helvetica Neue"/>
              <a:cs typeface="Helvetica Neue"/>
              <a:sym typeface="Helvetica Neue"/>
            </a:endParaRPr>
          </a:p>
        </p:txBody>
      </p:sp>
      <p:pic>
        <p:nvPicPr>
          <p:cNvPr id="148" name="Shape 148"/>
          <p:cNvPicPr preferRelativeResize="0"/>
          <p:nvPr/>
        </p:nvPicPr>
        <p:blipFill>
          <a:blip r:embed="rId4">
            <a:alphaModFix amt="20000"/>
          </a:blip>
          <a:stretch>
            <a:fillRect/>
          </a:stretch>
        </p:blipFill>
        <p:spPr>
          <a:xfrm>
            <a:off x="0" y="-251251"/>
            <a:ext cx="9478930" cy="7109249"/>
          </a:xfrm>
          <a:prstGeom prst="rect">
            <a:avLst/>
          </a:prstGeom>
          <a:noFill/>
          <a:ln>
            <a:noFill/>
          </a:ln>
        </p:spPr>
      </p:pic>
      <p:pic>
        <p:nvPicPr>
          <p:cNvPr id="149" name="Shape 149"/>
          <p:cNvPicPr preferRelativeResize="0"/>
          <p:nvPr/>
        </p:nvPicPr>
        <p:blipFill>
          <a:blip r:embed="rId5">
            <a:alphaModFix/>
          </a:blip>
          <a:stretch>
            <a:fillRect/>
          </a:stretch>
        </p:blipFill>
        <p:spPr>
          <a:xfrm>
            <a:off x="3021165" y="4295899"/>
            <a:ext cx="3092486" cy="2327500"/>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154"/>
        <p:cNvGrpSpPr/>
        <p:nvPr/>
      </p:nvGrpSpPr>
      <p:grpSpPr>
        <a:xfrm>
          <a:off x="0" y="0"/>
          <a:ext cx="0" cy="0"/>
          <a:chOff x="0" y="0"/>
          <a:chExt cx="0" cy="0"/>
        </a:xfrm>
      </p:grpSpPr>
      <p:pic>
        <p:nvPicPr>
          <p:cNvPr id="155" name="Shape 155"/>
          <p:cNvPicPr preferRelativeResize="0"/>
          <p:nvPr/>
        </p:nvPicPr>
        <p:blipFill>
          <a:blip r:embed="rId3">
            <a:alphaModFix amt="41000"/>
          </a:blip>
          <a:stretch>
            <a:fillRect/>
          </a:stretch>
        </p:blipFill>
        <p:spPr>
          <a:xfrm>
            <a:off x="0" y="0"/>
            <a:ext cx="9144000" cy="6858000"/>
          </a:xfrm>
          <a:prstGeom prst="rect">
            <a:avLst/>
          </a:prstGeom>
          <a:noFill/>
          <a:ln>
            <a:noFill/>
          </a:ln>
        </p:spPr>
      </p:pic>
      <p:sp>
        <p:nvSpPr>
          <p:cNvPr id="156" name="Shape 156"/>
          <p:cNvSpPr/>
          <p:nvPr/>
        </p:nvSpPr>
        <p:spPr>
          <a:xfrm>
            <a:off x="0" y="452000"/>
            <a:ext cx="9144000" cy="1280700"/>
          </a:xfrm>
          <a:prstGeom prst="rect">
            <a:avLst/>
          </a:prstGeom>
          <a:noFill/>
          <a:ln>
            <a:noFill/>
          </a:ln>
        </p:spPr>
        <p:txBody>
          <a:bodyPr wrap="square" lIns="71100" tIns="35550" rIns="71100" bIns="35550" anchor="ctr" anchorCtr="0">
            <a:noAutofit/>
          </a:bodyPr>
          <a:lstStyle/>
          <a:p>
            <a:pPr marL="0" marR="0" lvl="0" indent="0" algn="ctr" rtl="0">
              <a:spcBef>
                <a:spcPts val="0"/>
              </a:spcBef>
              <a:buClr>
                <a:srgbClr val="000000"/>
              </a:buClr>
              <a:buSzPct val="25000"/>
              <a:buFont typeface="Arial"/>
              <a:buNone/>
            </a:pPr>
            <a:r>
              <a:rPr lang="es-PR" sz="2400" b="1">
                <a:solidFill>
                  <a:srgbClr val="FFFFFF"/>
                </a:solidFill>
                <a:latin typeface="Archivo Black"/>
                <a:ea typeface="Archivo Black"/>
                <a:cs typeface="Archivo Black"/>
                <a:sym typeface="Archivo Black"/>
              </a:rPr>
              <a:t>THE COMMUNITY IS ENGAGING </a:t>
            </a:r>
          </a:p>
        </p:txBody>
      </p:sp>
      <p:sp>
        <p:nvSpPr>
          <p:cNvPr id="157" name="Shape 157"/>
          <p:cNvSpPr txBox="1"/>
          <p:nvPr/>
        </p:nvSpPr>
        <p:spPr>
          <a:xfrm>
            <a:off x="1109925" y="265975"/>
            <a:ext cx="1458300" cy="1881000"/>
          </a:xfrm>
          <a:prstGeom prst="rect">
            <a:avLst/>
          </a:prstGeom>
          <a:noFill/>
          <a:ln>
            <a:noFill/>
          </a:ln>
        </p:spPr>
        <p:txBody>
          <a:bodyPr wrap="square" lIns="91425" tIns="91425" rIns="91425" bIns="91425" anchor="t" anchorCtr="0">
            <a:noAutofit/>
          </a:bodyPr>
          <a:lstStyle/>
          <a:p>
            <a:pPr lvl="0" rtl="0">
              <a:spcBef>
                <a:spcPts val="0"/>
              </a:spcBef>
              <a:buNone/>
            </a:pPr>
            <a:r>
              <a:rPr lang="es-PR" sz="9600">
                <a:solidFill>
                  <a:srgbClr val="FFFF00"/>
                </a:solidFill>
              </a:rPr>
              <a:t>&lt;</a:t>
            </a:r>
          </a:p>
        </p:txBody>
      </p:sp>
      <p:sp>
        <p:nvSpPr>
          <p:cNvPr id="158" name="Shape 158"/>
          <p:cNvSpPr txBox="1"/>
          <p:nvPr/>
        </p:nvSpPr>
        <p:spPr>
          <a:xfrm>
            <a:off x="7107450" y="265975"/>
            <a:ext cx="1458300" cy="1881000"/>
          </a:xfrm>
          <a:prstGeom prst="rect">
            <a:avLst/>
          </a:prstGeom>
          <a:noFill/>
          <a:ln>
            <a:noFill/>
          </a:ln>
        </p:spPr>
        <p:txBody>
          <a:bodyPr wrap="square" lIns="91425" tIns="91425" rIns="91425" bIns="91425" anchor="t" anchorCtr="0">
            <a:noAutofit/>
          </a:bodyPr>
          <a:lstStyle/>
          <a:p>
            <a:pPr lvl="0" rtl="0">
              <a:spcBef>
                <a:spcPts val="0"/>
              </a:spcBef>
              <a:buNone/>
            </a:pPr>
            <a:r>
              <a:rPr lang="es-PR" sz="9600">
                <a:solidFill>
                  <a:srgbClr val="FFFF00"/>
                </a:solidFill>
              </a:rPr>
              <a:t>&gt;</a:t>
            </a:r>
          </a:p>
        </p:txBody>
      </p:sp>
      <p:pic>
        <p:nvPicPr>
          <p:cNvPr id="159" name="Shape 159"/>
          <p:cNvPicPr preferRelativeResize="0"/>
          <p:nvPr/>
        </p:nvPicPr>
        <p:blipFill>
          <a:blip r:embed="rId4">
            <a:alphaModFix/>
          </a:blip>
          <a:stretch>
            <a:fillRect/>
          </a:stretch>
        </p:blipFill>
        <p:spPr>
          <a:xfrm>
            <a:off x="7975488" y="265963"/>
            <a:ext cx="847725" cy="771525"/>
          </a:xfrm>
          <a:prstGeom prst="rect">
            <a:avLst/>
          </a:prstGeom>
          <a:noFill/>
          <a:ln>
            <a:noFill/>
          </a:ln>
        </p:spPr>
      </p:pic>
      <p:pic>
        <p:nvPicPr>
          <p:cNvPr id="160" name="Shape 160"/>
          <p:cNvPicPr preferRelativeResize="0"/>
          <p:nvPr/>
        </p:nvPicPr>
        <p:blipFill>
          <a:blip r:embed="rId5">
            <a:alphaModFix/>
          </a:blip>
          <a:stretch>
            <a:fillRect/>
          </a:stretch>
        </p:blipFill>
        <p:spPr>
          <a:xfrm>
            <a:off x="0" y="2928350"/>
            <a:ext cx="9144000" cy="3619483"/>
          </a:xfrm>
          <a:prstGeom prst="rect">
            <a:avLst/>
          </a:prstGeom>
          <a:noFill/>
          <a:ln>
            <a:noFill/>
          </a:ln>
        </p:spPr>
      </p:pic>
      <p:pic>
        <p:nvPicPr>
          <p:cNvPr id="161" name="Shape 161"/>
          <p:cNvPicPr preferRelativeResize="0"/>
          <p:nvPr/>
        </p:nvPicPr>
        <p:blipFill>
          <a:blip r:embed="rId6">
            <a:alphaModFix/>
          </a:blip>
          <a:stretch>
            <a:fillRect/>
          </a:stretch>
        </p:blipFill>
        <p:spPr>
          <a:xfrm>
            <a:off x="6056850" y="3958475"/>
            <a:ext cx="2922784" cy="1881000"/>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166"/>
        <p:cNvGrpSpPr/>
        <p:nvPr/>
      </p:nvGrpSpPr>
      <p:grpSpPr>
        <a:xfrm>
          <a:off x="0" y="0"/>
          <a:ext cx="0" cy="0"/>
          <a:chOff x="0" y="0"/>
          <a:chExt cx="0" cy="0"/>
        </a:xfrm>
      </p:grpSpPr>
      <p:pic>
        <p:nvPicPr>
          <p:cNvPr id="167" name="Shape 167"/>
          <p:cNvPicPr preferRelativeResize="0"/>
          <p:nvPr/>
        </p:nvPicPr>
        <p:blipFill>
          <a:blip r:embed="rId3">
            <a:alphaModFix amt="43000"/>
          </a:blip>
          <a:stretch>
            <a:fillRect/>
          </a:stretch>
        </p:blipFill>
        <p:spPr>
          <a:xfrm>
            <a:off x="0" y="0"/>
            <a:ext cx="9144000" cy="6858000"/>
          </a:xfrm>
          <a:prstGeom prst="rect">
            <a:avLst/>
          </a:prstGeom>
          <a:noFill/>
          <a:ln>
            <a:noFill/>
          </a:ln>
        </p:spPr>
      </p:pic>
      <p:sp>
        <p:nvSpPr>
          <p:cNvPr id="168" name="Shape 168"/>
          <p:cNvSpPr/>
          <p:nvPr/>
        </p:nvSpPr>
        <p:spPr>
          <a:xfrm>
            <a:off x="0" y="452000"/>
            <a:ext cx="9144000" cy="1280700"/>
          </a:xfrm>
          <a:prstGeom prst="rect">
            <a:avLst/>
          </a:prstGeom>
          <a:noFill/>
          <a:ln>
            <a:noFill/>
          </a:ln>
        </p:spPr>
        <p:txBody>
          <a:bodyPr wrap="square" lIns="71100" tIns="35550" rIns="71100" bIns="35550" anchor="ctr" anchorCtr="0">
            <a:noAutofit/>
          </a:bodyPr>
          <a:lstStyle/>
          <a:p>
            <a:pPr marL="0" marR="0" lvl="0" indent="0" algn="ctr" rtl="0">
              <a:spcBef>
                <a:spcPts val="0"/>
              </a:spcBef>
              <a:buClr>
                <a:srgbClr val="000000"/>
              </a:buClr>
              <a:buSzPct val="25000"/>
              <a:buFont typeface="Arial"/>
              <a:buNone/>
            </a:pPr>
            <a:r>
              <a:rPr lang="es-PR" sz="2400" b="1">
                <a:solidFill>
                  <a:srgbClr val="FFFFFF"/>
                </a:solidFill>
                <a:latin typeface="Archivo Black"/>
                <a:ea typeface="Archivo Black"/>
                <a:cs typeface="Archivo Black"/>
                <a:sym typeface="Archivo Black"/>
              </a:rPr>
              <a:t>AND DELIVERING RESULTS...</a:t>
            </a:r>
          </a:p>
        </p:txBody>
      </p:sp>
      <p:sp>
        <p:nvSpPr>
          <p:cNvPr id="169" name="Shape 169"/>
          <p:cNvSpPr txBox="1"/>
          <p:nvPr/>
        </p:nvSpPr>
        <p:spPr>
          <a:xfrm>
            <a:off x="1109925" y="265975"/>
            <a:ext cx="1458300" cy="1881000"/>
          </a:xfrm>
          <a:prstGeom prst="rect">
            <a:avLst/>
          </a:prstGeom>
          <a:noFill/>
          <a:ln>
            <a:noFill/>
          </a:ln>
        </p:spPr>
        <p:txBody>
          <a:bodyPr wrap="square" lIns="91425" tIns="91425" rIns="91425" bIns="91425" anchor="t" anchorCtr="0">
            <a:noAutofit/>
          </a:bodyPr>
          <a:lstStyle/>
          <a:p>
            <a:pPr lvl="0" rtl="0">
              <a:spcBef>
                <a:spcPts val="0"/>
              </a:spcBef>
              <a:buNone/>
            </a:pPr>
            <a:r>
              <a:rPr lang="es-PR" sz="9600">
                <a:solidFill>
                  <a:srgbClr val="FFFF00"/>
                </a:solidFill>
              </a:rPr>
              <a:t>&lt;</a:t>
            </a:r>
          </a:p>
        </p:txBody>
      </p:sp>
      <p:sp>
        <p:nvSpPr>
          <p:cNvPr id="170" name="Shape 170"/>
          <p:cNvSpPr txBox="1"/>
          <p:nvPr/>
        </p:nvSpPr>
        <p:spPr>
          <a:xfrm>
            <a:off x="7107450" y="265975"/>
            <a:ext cx="1458300" cy="1881000"/>
          </a:xfrm>
          <a:prstGeom prst="rect">
            <a:avLst/>
          </a:prstGeom>
          <a:noFill/>
          <a:ln>
            <a:noFill/>
          </a:ln>
        </p:spPr>
        <p:txBody>
          <a:bodyPr wrap="square" lIns="91425" tIns="91425" rIns="91425" bIns="91425" anchor="t" anchorCtr="0">
            <a:noAutofit/>
          </a:bodyPr>
          <a:lstStyle/>
          <a:p>
            <a:pPr lvl="0" rtl="0">
              <a:spcBef>
                <a:spcPts val="0"/>
              </a:spcBef>
              <a:buNone/>
            </a:pPr>
            <a:r>
              <a:rPr lang="es-PR" sz="9600">
                <a:solidFill>
                  <a:srgbClr val="FFFF00"/>
                </a:solidFill>
              </a:rPr>
              <a:t>&gt;</a:t>
            </a:r>
          </a:p>
        </p:txBody>
      </p:sp>
      <p:pic>
        <p:nvPicPr>
          <p:cNvPr id="171" name="Shape 171"/>
          <p:cNvPicPr preferRelativeResize="0"/>
          <p:nvPr/>
        </p:nvPicPr>
        <p:blipFill>
          <a:blip r:embed="rId4">
            <a:alphaModFix/>
          </a:blip>
          <a:stretch>
            <a:fillRect/>
          </a:stretch>
        </p:blipFill>
        <p:spPr>
          <a:xfrm>
            <a:off x="7975488" y="265963"/>
            <a:ext cx="847725" cy="771525"/>
          </a:xfrm>
          <a:prstGeom prst="rect">
            <a:avLst/>
          </a:prstGeom>
          <a:noFill/>
          <a:ln>
            <a:noFill/>
          </a:ln>
        </p:spPr>
      </p:pic>
      <p:pic>
        <p:nvPicPr>
          <p:cNvPr id="172" name="Shape 172"/>
          <p:cNvPicPr preferRelativeResize="0"/>
          <p:nvPr/>
        </p:nvPicPr>
        <p:blipFill>
          <a:blip r:embed="rId5">
            <a:alphaModFix/>
          </a:blip>
          <a:stretch>
            <a:fillRect/>
          </a:stretch>
        </p:blipFill>
        <p:spPr>
          <a:xfrm>
            <a:off x="1118975" y="1719275"/>
            <a:ext cx="7030926" cy="4612550"/>
          </a:xfrm>
          <a:prstGeom prst="rect">
            <a:avLst/>
          </a:prstGeom>
          <a:noFill/>
          <a:ln>
            <a:noFill/>
          </a:ln>
        </p:spPr>
      </p:pic>
      <p:pic>
        <p:nvPicPr>
          <p:cNvPr id="173" name="Shape 173"/>
          <p:cNvPicPr preferRelativeResize="0"/>
          <p:nvPr/>
        </p:nvPicPr>
        <p:blipFill>
          <a:blip r:embed="rId6">
            <a:alphaModFix/>
          </a:blip>
          <a:stretch>
            <a:fillRect/>
          </a:stretch>
        </p:blipFill>
        <p:spPr>
          <a:xfrm>
            <a:off x="2015700" y="1732700"/>
            <a:ext cx="5091750" cy="2958373"/>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178"/>
        <p:cNvGrpSpPr/>
        <p:nvPr/>
      </p:nvGrpSpPr>
      <p:grpSpPr>
        <a:xfrm>
          <a:off x="0" y="0"/>
          <a:ext cx="0" cy="0"/>
          <a:chOff x="0" y="0"/>
          <a:chExt cx="0" cy="0"/>
        </a:xfrm>
      </p:grpSpPr>
      <p:pic>
        <p:nvPicPr>
          <p:cNvPr id="179" name="Shape 179"/>
          <p:cNvPicPr preferRelativeResize="0"/>
          <p:nvPr/>
        </p:nvPicPr>
        <p:blipFill>
          <a:blip r:embed="rId3">
            <a:alphaModFix amt="24000"/>
          </a:blip>
          <a:stretch>
            <a:fillRect/>
          </a:stretch>
        </p:blipFill>
        <p:spPr>
          <a:xfrm>
            <a:off x="1" y="1"/>
            <a:ext cx="10287000" cy="6858000"/>
          </a:xfrm>
          <a:prstGeom prst="rect">
            <a:avLst/>
          </a:prstGeom>
          <a:noFill/>
          <a:ln>
            <a:noFill/>
          </a:ln>
        </p:spPr>
      </p:pic>
      <p:sp>
        <p:nvSpPr>
          <p:cNvPr id="180" name="Shape 180"/>
          <p:cNvSpPr txBox="1"/>
          <p:nvPr/>
        </p:nvSpPr>
        <p:spPr>
          <a:xfrm>
            <a:off x="1168500" y="2343100"/>
            <a:ext cx="6807000" cy="2489400"/>
          </a:xfrm>
          <a:prstGeom prst="rect">
            <a:avLst/>
          </a:prstGeom>
          <a:noFill/>
          <a:ln>
            <a:noFill/>
          </a:ln>
        </p:spPr>
        <p:txBody>
          <a:bodyPr wrap="square" lIns="91425" tIns="91425" rIns="91425" bIns="91425" anchor="t" anchorCtr="0">
            <a:noAutofit/>
          </a:bodyPr>
          <a:lstStyle/>
          <a:p>
            <a:pPr lvl="0" algn="ctr" rtl="0">
              <a:lnSpc>
                <a:spcPct val="115000"/>
              </a:lnSpc>
              <a:spcBef>
                <a:spcPts val="0"/>
              </a:spcBef>
              <a:buClr>
                <a:schemeClr val="dk1"/>
              </a:buClr>
              <a:buSzPct val="45833"/>
              <a:buFont typeface="Arial"/>
              <a:buNone/>
            </a:pPr>
            <a:r>
              <a:rPr lang="es-PR" sz="2400">
                <a:solidFill>
                  <a:srgbClr val="FFFFFF"/>
                </a:solidFill>
                <a:latin typeface="Helvetica Neue"/>
                <a:ea typeface="Helvetica Neue"/>
                <a:cs typeface="Helvetica Neue"/>
                <a:sym typeface="Helvetica Neue"/>
              </a:rPr>
              <a:t>We are working on a way to better leverage civic tech support and government use of technologies that are available.</a:t>
            </a:r>
          </a:p>
          <a:p>
            <a:pPr lvl="0" algn="ctr" rtl="0">
              <a:lnSpc>
                <a:spcPct val="115000"/>
              </a:lnSpc>
              <a:spcBef>
                <a:spcPts val="0"/>
              </a:spcBef>
              <a:buClr>
                <a:schemeClr val="dk1"/>
              </a:buClr>
              <a:buSzPct val="45833"/>
              <a:buFont typeface="Arial"/>
              <a:buNone/>
            </a:pPr>
            <a:r>
              <a:rPr lang="es-PR" sz="2400">
                <a:solidFill>
                  <a:srgbClr val="FFFFFF"/>
                </a:solidFill>
                <a:latin typeface="Helvetica Neue"/>
                <a:ea typeface="Helvetica Neue"/>
                <a:cs typeface="Helvetica Neue"/>
                <a:sym typeface="Helvetica Neue"/>
              </a:rPr>
              <a:t>We are finding ways to ensure the citizen is engaged and able to interact with the tools meant to help those in need.</a:t>
            </a:r>
          </a:p>
          <a:p>
            <a:pPr lvl="0" algn="ctr" rtl="0">
              <a:lnSpc>
                <a:spcPct val="115000"/>
              </a:lnSpc>
              <a:spcBef>
                <a:spcPts val="0"/>
              </a:spcBef>
              <a:buClr>
                <a:schemeClr val="dk1"/>
              </a:buClr>
              <a:buFont typeface="Arial"/>
              <a:buNone/>
            </a:pPr>
            <a:endParaRPr sz="2400">
              <a:solidFill>
                <a:srgbClr val="FFFFFF"/>
              </a:solidFill>
              <a:latin typeface="Helvetica Neue"/>
              <a:ea typeface="Helvetica Neue"/>
              <a:cs typeface="Helvetica Neue"/>
              <a:sym typeface="Helvetica Neue"/>
            </a:endParaRPr>
          </a:p>
          <a:p>
            <a:pPr lvl="0" algn="ctr" rtl="0">
              <a:spcBef>
                <a:spcPts val="0"/>
              </a:spcBef>
              <a:buClr>
                <a:schemeClr val="dk1"/>
              </a:buClr>
              <a:buFont typeface="Arial"/>
              <a:buNone/>
            </a:pPr>
            <a:endParaRPr sz="2000">
              <a:solidFill>
                <a:srgbClr val="FFFFFF"/>
              </a:solidFill>
              <a:latin typeface="Helvetica Neue"/>
              <a:ea typeface="Helvetica Neue"/>
              <a:cs typeface="Helvetica Neue"/>
              <a:sym typeface="Helvetica Neue"/>
            </a:endParaRPr>
          </a:p>
          <a:p>
            <a:pPr lvl="0" algn="ctr" rtl="0">
              <a:spcBef>
                <a:spcPts val="0"/>
              </a:spcBef>
              <a:buNone/>
            </a:pPr>
            <a:endParaRPr sz="2400">
              <a:solidFill>
                <a:srgbClr val="FFFFFF"/>
              </a:solidFill>
              <a:latin typeface="Helvetica Neue"/>
              <a:ea typeface="Helvetica Neue"/>
              <a:cs typeface="Helvetica Neue"/>
              <a:sym typeface="Helvetica Neue"/>
            </a:endParaRPr>
          </a:p>
        </p:txBody>
      </p:sp>
      <p:sp>
        <p:nvSpPr>
          <p:cNvPr id="181" name="Shape 181"/>
          <p:cNvSpPr/>
          <p:nvPr/>
        </p:nvSpPr>
        <p:spPr>
          <a:xfrm>
            <a:off x="0" y="452000"/>
            <a:ext cx="9144000" cy="1280700"/>
          </a:xfrm>
          <a:prstGeom prst="rect">
            <a:avLst/>
          </a:prstGeom>
          <a:noFill/>
          <a:ln>
            <a:noFill/>
          </a:ln>
        </p:spPr>
        <p:txBody>
          <a:bodyPr wrap="square" lIns="71100" tIns="35550" rIns="71100" bIns="35550" anchor="ctr" anchorCtr="0">
            <a:noAutofit/>
          </a:bodyPr>
          <a:lstStyle/>
          <a:p>
            <a:pPr marL="0" marR="0" lvl="0" indent="0" algn="ctr" rtl="0">
              <a:spcBef>
                <a:spcPts val="0"/>
              </a:spcBef>
              <a:buClr>
                <a:srgbClr val="000000"/>
              </a:buClr>
              <a:buSzPct val="25000"/>
              <a:buFont typeface="Arial"/>
              <a:buNone/>
            </a:pPr>
            <a:r>
              <a:rPr lang="es-PR" sz="2400" b="1">
                <a:solidFill>
                  <a:srgbClr val="FFFFFF"/>
                </a:solidFill>
                <a:latin typeface="Archivo Black"/>
                <a:ea typeface="Archivo Black"/>
                <a:cs typeface="Archivo Black"/>
                <a:sym typeface="Archivo Black"/>
              </a:rPr>
              <a:t>...BUT WE NEED TO DO MORE </a:t>
            </a:r>
          </a:p>
        </p:txBody>
      </p:sp>
      <p:sp>
        <p:nvSpPr>
          <p:cNvPr id="182" name="Shape 182"/>
          <p:cNvSpPr txBox="1"/>
          <p:nvPr/>
        </p:nvSpPr>
        <p:spPr>
          <a:xfrm>
            <a:off x="1109925" y="265975"/>
            <a:ext cx="1458300" cy="1881000"/>
          </a:xfrm>
          <a:prstGeom prst="rect">
            <a:avLst/>
          </a:prstGeom>
          <a:noFill/>
          <a:ln>
            <a:noFill/>
          </a:ln>
        </p:spPr>
        <p:txBody>
          <a:bodyPr wrap="square" lIns="91425" tIns="91425" rIns="91425" bIns="91425" anchor="t" anchorCtr="0">
            <a:noAutofit/>
          </a:bodyPr>
          <a:lstStyle/>
          <a:p>
            <a:pPr lvl="0" rtl="0">
              <a:spcBef>
                <a:spcPts val="0"/>
              </a:spcBef>
              <a:buNone/>
            </a:pPr>
            <a:r>
              <a:rPr lang="es-PR" sz="9600">
                <a:solidFill>
                  <a:srgbClr val="FFFF00"/>
                </a:solidFill>
              </a:rPr>
              <a:t>&lt;</a:t>
            </a:r>
          </a:p>
        </p:txBody>
      </p:sp>
      <p:sp>
        <p:nvSpPr>
          <p:cNvPr id="183" name="Shape 183"/>
          <p:cNvSpPr txBox="1"/>
          <p:nvPr/>
        </p:nvSpPr>
        <p:spPr>
          <a:xfrm>
            <a:off x="7107450" y="265975"/>
            <a:ext cx="1458300" cy="1881000"/>
          </a:xfrm>
          <a:prstGeom prst="rect">
            <a:avLst/>
          </a:prstGeom>
          <a:noFill/>
          <a:ln>
            <a:noFill/>
          </a:ln>
        </p:spPr>
        <p:txBody>
          <a:bodyPr wrap="square" lIns="91425" tIns="91425" rIns="91425" bIns="91425" anchor="t" anchorCtr="0">
            <a:noAutofit/>
          </a:bodyPr>
          <a:lstStyle/>
          <a:p>
            <a:pPr lvl="0" rtl="0">
              <a:spcBef>
                <a:spcPts val="0"/>
              </a:spcBef>
              <a:buNone/>
            </a:pPr>
            <a:r>
              <a:rPr lang="es-PR" sz="9600">
                <a:solidFill>
                  <a:srgbClr val="FFFF00"/>
                </a:solidFill>
              </a:rPr>
              <a:t>&gt;</a:t>
            </a:r>
          </a:p>
        </p:txBody>
      </p:sp>
      <p:pic>
        <p:nvPicPr>
          <p:cNvPr id="184" name="Shape 184"/>
          <p:cNvPicPr preferRelativeResize="0"/>
          <p:nvPr/>
        </p:nvPicPr>
        <p:blipFill>
          <a:blip r:embed="rId4">
            <a:alphaModFix/>
          </a:blip>
          <a:stretch>
            <a:fillRect/>
          </a:stretch>
        </p:blipFill>
        <p:spPr>
          <a:xfrm>
            <a:off x="7975488" y="265963"/>
            <a:ext cx="847725" cy="771525"/>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189"/>
        <p:cNvGrpSpPr/>
        <p:nvPr/>
      </p:nvGrpSpPr>
      <p:grpSpPr>
        <a:xfrm>
          <a:off x="0" y="0"/>
          <a:ext cx="0" cy="0"/>
          <a:chOff x="0" y="0"/>
          <a:chExt cx="0" cy="0"/>
        </a:xfrm>
      </p:grpSpPr>
      <p:pic>
        <p:nvPicPr>
          <p:cNvPr id="190" name="Shape 190"/>
          <p:cNvPicPr preferRelativeResize="0"/>
          <p:nvPr/>
        </p:nvPicPr>
        <p:blipFill>
          <a:blip r:embed="rId3">
            <a:alphaModFix amt="28000"/>
          </a:blip>
          <a:stretch>
            <a:fillRect/>
          </a:stretch>
        </p:blipFill>
        <p:spPr>
          <a:xfrm>
            <a:off x="-571500" y="0"/>
            <a:ext cx="10287000" cy="6858000"/>
          </a:xfrm>
          <a:prstGeom prst="rect">
            <a:avLst/>
          </a:prstGeom>
          <a:noFill/>
          <a:ln>
            <a:noFill/>
          </a:ln>
        </p:spPr>
      </p:pic>
      <p:sp>
        <p:nvSpPr>
          <p:cNvPr id="191" name="Shape 191"/>
          <p:cNvSpPr txBox="1"/>
          <p:nvPr/>
        </p:nvSpPr>
        <p:spPr>
          <a:xfrm>
            <a:off x="1016100" y="1882700"/>
            <a:ext cx="7505400" cy="2489400"/>
          </a:xfrm>
          <a:prstGeom prst="rect">
            <a:avLst/>
          </a:prstGeom>
          <a:noFill/>
          <a:ln>
            <a:noFill/>
          </a:ln>
        </p:spPr>
        <p:txBody>
          <a:bodyPr wrap="square" lIns="91425" tIns="91425" rIns="91425" bIns="91425" anchor="t" anchorCtr="0">
            <a:noAutofit/>
          </a:bodyPr>
          <a:lstStyle/>
          <a:p>
            <a:pPr lvl="0" algn="ctr" rtl="0">
              <a:lnSpc>
                <a:spcPct val="115000"/>
              </a:lnSpc>
              <a:spcBef>
                <a:spcPts val="0"/>
              </a:spcBef>
              <a:buClr>
                <a:schemeClr val="dk1"/>
              </a:buClr>
              <a:buSzPct val="55000"/>
              <a:buFont typeface="Arial"/>
              <a:buNone/>
            </a:pPr>
            <a:r>
              <a:rPr lang="es-PR" sz="2000" dirty="0">
                <a:solidFill>
                  <a:srgbClr val="FFFFFF"/>
                </a:solidFill>
                <a:latin typeface="Helvetica Neue"/>
                <a:ea typeface="Helvetica Neue"/>
                <a:cs typeface="Helvetica Neue"/>
                <a:sym typeface="Helvetica Neue"/>
              </a:rPr>
              <a:t>We ran a poll from a popular facebook group of 2,800 programmers, asking them where they are and what their situation is:</a:t>
            </a:r>
          </a:p>
          <a:p>
            <a:pPr lvl="0" rtl="0">
              <a:lnSpc>
                <a:spcPct val="115000"/>
              </a:lnSpc>
              <a:spcBef>
                <a:spcPts val="0"/>
              </a:spcBef>
              <a:buClr>
                <a:schemeClr val="dk1"/>
              </a:buClr>
              <a:buFont typeface="Arial"/>
              <a:buNone/>
            </a:pPr>
            <a:endParaRPr dirty="0">
              <a:solidFill>
                <a:srgbClr val="FFFFFF"/>
              </a:solidFill>
            </a:endParaRPr>
          </a:p>
          <a:p>
            <a:pPr lvl="0" rtl="0">
              <a:lnSpc>
                <a:spcPct val="115000"/>
              </a:lnSpc>
              <a:spcBef>
                <a:spcPts val="0"/>
              </a:spcBef>
              <a:buClr>
                <a:schemeClr val="dk1"/>
              </a:buClr>
              <a:buFont typeface="Arial"/>
              <a:buNone/>
            </a:pPr>
            <a:endParaRPr sz="1800" dirty="0">
              <a:solidFill>
                <a:srgbClr val="FFFFFF"/>
              </a:solidFill>
            </a:endParaRPr>
          </a:p>
          <a:p>
            <a:pPr lvl="0" rtl="0">
              <a:lnSpc>
                <a:spcPct val="115000"/>
              </a:lnSpc>
              <a:spcBef>
                <a:spcPts val="0"/>
              </a:spcBef>
              <a:buClr>
                <a:schemeClr val="dk1"/>
              </a:buClr>
              <a:buSzPct val="45833"/>
              <a:buFont typeface="Arial"/>
              <a:buNone/>
            </a:pPr>
            <a:r>
              <a:rPr lang="es-PR" sz="2400" b="1" dirty="0">
                <a:solidFill>
                  <a:srgbClr val="FFFF00"/>
                </a:solidFill>
                <a:latin typeface="Helvetica Neue"/>
                <a:ea typeface="Helvetica Neue"/>
                <a:cs typeface="Helvetica Neue"/>
                <a:sym typeface="Helvetica Neue"/>
              </a:rPr>
              <a:t>54.76%</a:t>
            </a:r>
            <a:r>
              <a:rPr lang="es-PR" sz="1800" dirty="0">
                <a:solidFill>
                  <a:srgbClr val="FFFF00"/>
                </a:solidFill>
                <a:latin typeface="Helvetica Neue"/>
                <a:ea typeface="Helvetica Neue"/>
                <a:cs typeface="Helvetica Neue"/>
                <a:sym typeface="Helvetica Neue"/>
              </a:rPr>
              <a:t> </a:t>
            </a:r>
            <a:r>
              <a:rPr lang="es-PR" sz="1800" dirty="0">
                <a:solidFill>
                  <a:srgbClr val="FFFFFF"/>
                </a:solidFill>
                <a:latin typeface="Helvetica Neue"/>
                <a:ea typeface="Helvetica Neue"/>
                <a:cs typeface="Helvetica Neue"/>
                <a:sym typeface="Helvetica Neue"/>
              </a:rPr>
              <a:t>I am in PR, no access to power or Internet and need work    </a:t>
            </a:r>
          </a:p>
          <a:p>
            <a:pPr lvl="0" rtl="0">
              <a:lnSpc>
                <a:spcPct val="115000"/>
              </a:lnSpc>
              <a:spcBef>
                <a:spcPts val="0"/>
              </a:spcBef>
              <a:buClr>
                <a:schemeClr val="dk1"/>
              </a:buClr>
              <a:buSzPct val="45833"/>
              <a:buFont typeface="Arial"/>
              <a:buNone/>
            </a:pPr>
            <a:r>
              <a:rPr lang="es-PR" sz="2400" dirty="0">
                <a:solidFill>
                  <a:srgbClr val="FFFF00"/>
                </a:solidFill>
                <a:latin typeface="Helvetica Neue"/>
                <a:ea typeface="Helvetica Neue"/>
                <a:cs typeface="Helvetica Neue"/>
                <a:sym typeface="Helvetica Neue"/>
              </a:rPr>
              <a:t>25.00% </a:t>
            </a:r>
            <a:r>
              <a:rPr lang="es-PR" sz="1800" dirty="0">
                <a:solidFill>
                  <a:srgbClr val="FFFFFF"/>
                </a:solidFill>
                <a:latin typeface="Helvetica Neue"/>
                <a:ea typeface="Helvetica Neue"/>
                <a:cs typeface="Helvetica Neue"/>
                <a:sym typeface="Helvetica Neue"/>
              </a:rPr>
              <a:t>I left PR, have power and Internet, need work     </a:t>
            </a:r>
          </a:p>
          <a:p>
            <a:pPr lvl="0" rtl="0">
              <a:lnSpc>
                <a:spcPct val="115000"/>
              </a:lnSpc>
              <a:spcBef>
                <a:spcPts val="0"/>
              </a:spcBef>
              <a:buClr>
                <a:schemeClr val="dk1"/>
              </a:buClr>
              <a:buSzPct val="45833"/>
              <a:buFont typeface="Arial"/>
              <a:buNone/>
            </a:pPr>
            <a:r>
              <a:rPr lang="es-PR" sz="2400" dirty="0">
                <a:solidFill>
                  <a:srgbClr val="FFFF00"/>
                </a:solidFill>
                <a:latin typeface="Helvetica Neue"/>
                <a:ea typeface="Helvetica Neue"/>
                <a:cs typeface="Helvetica Neue"/>
                <a:sym typeface="Helvetica Neue"/>
              </a:rPr>
              <a:t>20.24%</a:t>
            </a:r>
            <a:r>
              <a:rPr lang="es-PR" sz="1800" dirty="0">
                <a:solidFill>
                  <a:srgbClr val="FFFFFF"/>
                </a:solidFill>
                <a:latin typeface="Helvetica Neue"/>
                <a:ea typeface="Helvetica Neue"/>
                <a:cs typeface="Helvetica Neue"/>
                <a:sym typeface="Helvetica Neue"/>
              </a:rPr>
              <a:t> I am in PR, have access to power and Internet, need work    </a:t>
            </a:r>
          </a:p>
          <a:p>
            <a:pPr lvl="0" algn="ctr" rtl="0">
              <a:lnSpc>
                <a:spcPct val="115000"/>
              </a:lnSpc>
              <a:spcBef>
                <a:spcPts val="0"/>
              </a:spcBef>
              <a:buClr>
                <a:schemeClr val="dk1"/>
              </a:buClr>
              <a:buFont typeface="Arial"/>
              <a:buNone/>
            </a:pPr>
            <a:endParaRPr b="1" dirty="0">
              <a:solidFill>
                <a:srgbClr val="FFFFFF"/>
              </a:solidFill>
            </a:endParaRPr>
          </a:p>
          <a:p>
            <a:pPr lvl="0" algn="ctr" rtl="0">
              <a:lnSpc>
                <a:spcPct val="115000"/>
              </a:lnSpc>
              <a:spcBef>
                <a:spcPts val="0"/>
              </a:spcBef>
              <a:buClr>
                <a:schemeClr val="dk1"/>
              </a:buClr>
              <a:buFont typeface="Arial"/>
              <a:buNone/>
            </a:pPr>
            <a:endParaRPr sz="2400" b="1" dirty="0">
              <a:solidFill>
                <a:srgbClr val="FFFFFF"/>
              </a:solidFill>
            </a:endParaRPr>
          </a:p>
          <a:p>
            <a:pPr lvl="0" algn="ctr" rtl="0">
              <a:lnSpc>
                <a:spcPct val="115000"/>
              </a:lnSpc>
              <a:spcBef>
                <a:spcPts val="0"/>
              </a:spcBef>
              <a:buClr>
                <a:schemeClr val="dk1"/>
              </a:buClr>
              <a:buSzPct val="45833"/>
              <a:buFont typeface="Arial"/>
              <a:buNone/>
            </a:pPr>
            <a:r>
              <a:rPr lang="es-PR" sz="2400" b="1" dirty="0">
                <a:solidFill>
                  <a:srgbClr val="FFFF00"/>
                </a:solidFill>
                <a:latin typeface="Helvetica Neue"/>
                <a:ea typeface="Helvetica Neue"/>
                <a:cs typeface="Helvetica Neue"/>
                <a:sym typeface="Helvetica Neue"/>
              </a:rPr>
              <a:t>The technology sector is a key industry in Puerto Rico, one of the few that was thriving during the fiscal crisis. </a:t>
            </a:r>
          </a:p>
          <a:p>
            <a:pPr lvl="0" rtl="0">
              <a:lnSpc>
                <a:spcPct val="115000"/>
              </a:lnSpc>
              <a:spcBef>
                <a:spcPts val="0"/>
              </a:spcBef>
              <a:buClr>
                <a:schemeClr val="dk1"/>
              </a:buClr>
              <a:buFont typeface="Arial"/>
              <a:buNone/>
            </a:pPr>
            <a:endParaRPr dirty="0">
              <a:solidFill>
                <a:srgbClr val="FFFFFF"/>
              </a:solidFill>
            </a:endParaRPr>
          </a:p>
          <a:p>
            <a:pPr lvl="0" algn="ctr" rtl="0">
              <a:lnSpc>
                <a:spcPct val="115000"/>
              </a:lnSpc>
              <a:spcBef>
                <a:spcPts val="0"/>
              </a:spcBef>
              <a:buClr>
                <a:schemeClr val="dk1"/>
              </a:buClr>
              <a:buFont typeface="Arial"/>
              <a:buNone/>
            </a:pPr>
            <a:endParaRPr sz="2400" dirty="0">
              <a:solidFill>
                <a:srgbClr val="FFFFFF"/>
              </a:solidFill>
              <a:latin typeface="Helvetica Neue"/>
              <a:ea typeface="Helvetica Neue"/>
              <a:cs typeface="Helvetica Neue"/>
              <a:sym typeface="Helvetica Neue"/>
            </a:endParaRPr>
          </a:p>
          <a:p>
            <a:pPr lvl="0" algn="ctr" rtl="0">
              <a:spcBef>
                <a:spcPts val="0"/>
              </a:spcBef>
              <a:buClr>
                <a:schemeClr val="dk1"/>
              </a:buClr>
              <a:buFont typeface="Arial"/>
              <a:buNone/>
            </a:pPr>
            <a:endParaRPr sz="2000" dirty="0">
              <a:solidFill>
                <a:srgbClr val="FFFFFF"/>
              </a:solidFill>
              <a:latin typeface="Helvetica Neue"/>
              <a:ea typeface="Helvetica Neue"/>
              <a:cs typeface="Helvetica Neue"/>
              <a:sym typeface="Helvetica Neue"/>
            </a:endParaRPr>
          </a:p>
          <a:p>
            <a:pPr lvl="0" algn="ctr" rtl="0">
              <a:spcBef>
                <a:spcPts val="0"/>
              </a:spcBef>
              <a:buNone/>
            </a:pPr>
            <a:endParaRPr sz="2400" dirty="0">
              <a:solidFill>
                <a:srgbClr val="FFFFFF"/>
              </a:solidFill>
              <a:latin typeface="Helvetica Neue"/>
              <a:ea typeface="Helvetica Neue"/>
              <a:cs typeface="Helvetica Neue"/>
              <a:sym typeface="Helvetica Neue"/>
            </a:endParaRPr>
          </a:p>
        </p:txBody>
      </p:sp>
      <p:sp>
        <p:nvSpPr>
          <p:cNvPr id="192" name="Shape 192"/>
          <p:cNvSpPr/>
          <p:nvPr/>
        </p:nvSpPr>
        <p:spPr>
          <a:xfrm>
            <a:off x="0" y="452000"/>
            <a:ext cx="9144000" cy="1280700"/>
          </a:xfrm>
          <a:prstGeom prst="rect">
            <a:avLst/>
          </a:prstGeom>
          <a:noFill/>
          <a:ln>
            <a:noFill/>
          </a:ln>
        </p:spPr>
        <p:txBody>
          <a:bodyPr wrap="square" lIns="71100" tIns="35550" rIns="71100" bIns="35550" anchor="ctr" anchorCtr="0">
            <a:noAutofit/>
          </a:bodyPr>
          <a:lstStyle/>
          <a:p>
            <a:pPr marL="0" marR="0" lvl="0" indent="0" algn="ctr" rtl="0">
              <a:spcBef>
                <a:spcPts val="0"/>
              </a:spcBef>
              <a:buClr>
                <a:srgbClr val="000000"/>
              </a:buClr>
              <a:buSzPct val="25000"/>
              <a:buFont typeface="Arial"/>
              <a:buNone/>
            </a:pPr>
            <a:r>
              <a:rPr lang="es-PR" sz="2400" b="1">
                <a:solidFill>
                  <a:srgbClr val="FFFFFF"/>
                </a:solidFill>
                <a:latin typeface="Archivo Black"/>
                <a:ea typeface="Archivo Black"/>
                <a:cs typeface="Archivo Black"/>
                <a:sym typeface="Archivo Black"/>
              </a:rPr>
              <a:t>THE ECOSYSTEM IS HURTING... </a:t>
            </a:r>
          </a:p>
        </p:txBody>
      </p:sp>
      <p:sp>
        <p:nvSpPr>
          <p:cNvPr id="193" name="Shape 193"/>
          <p:cNvSpPr txBox="1"/>
          <p:nvPr/>
        </p:nvSpPr>
        <p:spPr>
          <a:xfrm>
            <a:off x="1109925" y="265975"/>
            <a:ext cx="1458300" cy="1881000"/>
          </a:xfrm>
          <a:prstGeom prst="rect">
            <a:avLst/>
          </a:prstGeom>
          <a:noFill/>
          <a:ln>
            <a:noFill/>
          </a:ln>
        </p:spPr>
        <p:txBody>
          <a:bodyPr wrap="square" lIns="91425" tIns="91425" rIns="91425" bIns="91425" anchor="t" anchorCtr="0">
            <a:noAutofit/>
          </a:bodyPr>
          <a:lstStyle/>
          <a:p>
            <a:pPr lvl="0" rtl="0">
              <a:spcBef>
                <a:spcPts val="0"/>
              </a:spcBef>
              <a:buNone/>
            </a:pPr>
            <a:r>
              <a:rPr lang="es-PR" sz="9600">
                <a:solidFill>
                  <a:srgbClr val="FFFF00"/>
                </a:solidFill>
              </a:rPr>
              <a:t>&lt;</a:t>
            </a:r>
          </a:p>
        </p:txBody>
      </p:sp>
      <p:sp>
        <p:nvSpPr>
          <p:cNvPr id="194" name="Shape 194"/>
          <p:cNvSpPr txBox="1"/>
          <p:nvPr/>
        </p:nvSpPr>
        <p:spPr>
          <a:xfrm>
            <a:off x="7107450" y="265975"/>
            <a:ext cx="1458300" cy="1881000"/>
          </a:xfrm>
          <a:prstGeom prst="rect">
            <a:avLst/>
          </a:prstGeom>
          <a:noFill/>
          <a:ln>
            <a:noFill/>
          </a:ln>
        </p:spPr>
        <p:txBody>
          <a:bodyPr wrap="square" lIns="91425" tIns="91425" rIns="91425" bIns="91425" anchor="t" anchorCtr="0">
            <a:noAutofit/>
          </a:bodyPr>
          <a:lstStyle/>
          <a:p>
            <a:pPr lvl="0" rtl="0">
              <a:spcBef>
                <a:spcPts val="0"/>
              </a:spcBef>
              <a:buNone/>
            </a:pPr>
            <a:r>
              <a:rPr lang="es-PR" sz="9600">
                <a:solidFill>
                  <a:srgbClr val="FFFF00"/>
                </a:solidFill>
              </a:rPr>
              <a:t>&gt;</a:t>
            </a:r>
          </a:p>
        </p:txBody>
      </p:sp>
      <p:pic>
        <p:nvPicPr>
          <p:cNvPr id="195" name="Shape 195"/>
          <p:cNvPicPr preferRelativeResize="0"/>
          <p:nvPr/>
        </p:nvPicPr>
        <p:blipFill>
          <a:blip r:embed="rId4">
            <a:alphaModFix/>
          </a:blip>
          <a:stretch>
            <a:fillRect/>
          </a:stretch>
        </p:blipFill>
        <p:spPr>
          <a:xfrm>
            <a:off x="8036700" y="265963"/>
            <a:ext cx="838200" cy="771525"/>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200"/>
        <p:cNvGrpSpPr/>
        <p:nvPr/>
      </p:nvGrpSpPr>
      <p:grpSpPr>
        <a:xfrm>
          <a:off x="0" y="0"/>
          <a:ext cx="0" cy="0"/>
          <a:chOff x="0" y="0"/>
          <a:chExt cx="0" cy="0"/>
        </a:xfrm>
      </p:grpSpPr>
      <p:pic>
        <p:nvPicPr>
          <p:cNvPr id="201" name="Shape 201"/>
          <p:cNvPicPr preferRelativeResize="0"/>
          <p:nvPr/>
        </p:nvPicPr>
        <p:blipFill>
          <a:blip r:embed="rId3">
            <a:alphaModFix amt="28000"/>
          </a:blip>
          <a:stretch>
            <a:fillRect/>
          </a:stretch>
        </p:blipFill>
        <p:spPr>
          <a:xfrm>
            <a:off x="-571500" y="0"/>
            <a:ext cx="10287000" cy="6858000"/>
          </a:xfrm>
          <a:prstGeom prst="rect">
            <a:avLst/>
          </a:prstGeom>
          <a:noFill/>
          <a:ln>
            <a:noFill/>
          </a:ln>
        </p:spPr>
      </p:pic>
      <p:sp>
        <p:nvSpPr>
          <p:cNvPr id="202" name="Shape 202"/>
          <p:cNvSpPr txBox="1"/>
          <p:nvPr/>
        </p:nvSpPr>
        <p:spPr>
          <a:xfrm>
            <a:off x="1185350" y="5283800"/>
            <a:ext cx="6807000" cy="2489400"/>
          </a:xfrm>
          <a:prstGeom prst="rect">
            <a:avLst/>
          </a:prstGeom>
          <a:noFill/>
          <a:ln>
            <a:noFill/>
          </a:ln>
        </p:spPr>
        <p:txBody>
          <a:bodyPr wrap="square" lIns="91425" tIns="91425" rIns="91425" bIns="91425" anchor="t" anchorCtr="0">
            <a:noAutofit/>
          </a:bodyPr>
          <a:lstStyle/>
          <a:p>
            <a:pPr lvl="0" algn="ctr" rtl="0">
              <a:lnSpc>
                <a:spcPct val="115000"/>
              </a:lnSpc>
              <a:spcBef>
                <a:spcPts val="0"/>
              </a:spcBef>
              <a:buClr>
                <a:schemeClr val="dk1"/>
              </a:buClr>
              <a:buSzPct val="45833"/>
              <a:buFont typeface="Arial"/>
              <a:buNone/>
            </a:pPr>
            <a:r>
              <a:rPr lang="es-PR" sz="2400">
                <a:solidFill>
                  <a:srgbClr val="FFFFFF"/>
                </a:solidFill>
                <a:latin typeface="Helvetica Neue"/>
                <a:ea typeface="Helvetica Neue"/>
                <a:cs typeface="Helvetica Neue"/>
                <a:sym typeface="Helvetica Neue"/>
              </a:rPr>
              <a:t>Finding opportunities for our startups and freelancers to do remote work outside of PR will be increasingly important. </a:t>
            </a:r>
          </a:p>
          <a:p>
            <a:pPr lvl="0" algn="ctr" rtl="0">
              <a:spcBef>
                <a:spcPts val="0"/>
              </a:spcBef>
              <a:buClr>
                <a:schemeClr val="dk1"/>
              </a:buClr>
              <a:buFont typeface="Arial"/>
              <a:buNone/>
            </a:pPr>
            <a:endParaRPr sz="2400">
              <a:solidFill>
                <a:srgbClr val="FFFFFF"/>
              </a:solidFill>
              <a:latin typeface="Helvetica Neue"/>
              <a:ea typeface="Helvetica Neue"/>
              <a:cs typeface="Helvetica Neue"/>
              <a:sym typeface="Helvetica Neue"/>
            </a:endParaRPr>
          </a:p>
          <a:p>
            <a:pPr lvl="0" algn="ctr" rtl="0">
              <a:spcBef>
                <a:spcPts val="0"/>
              </a:spcBef>
              <a:buNone/>
            </a:pPr>
            <a:endParaRPr sz="2400">
              <a:solidFill>
                <a:srgbClr val="FFFFFF"/>
              </a:solidFill>
              <a:latin typeface="Helvetica Neue"/>
              <a:ea typeface="Helvetica Neue"/>
              <a:cs typeface="Helvetica Neue"/>
              <a:sym typeface="Helvetica Neue"/>
            </a:endParaRPr>
          </a:p>
        </p:txBody>
      </p:sp>
      <p:sp>
        <p:nvSpPr>
          <p:cNvPr id="203" name="Shape 203"/>
          <p:cNvSpPr/>
          <p:nvPr/>
        </p:nvSpPr>
        <p:spPr>
          <a:xfrm>
            <a:off x="0" y="452000"/>
            <a:ext cx="9144000" cy="1280700"/>
          </a:xfrm>
          <a:prstGeom prst="rect">
            <a:avLst/>
          </a:prstGeom>
          <a:noFill/>
          <a:ln>
            <a:noFill/>
          </a:ln>
        </p:spPr>
        <p:txBody>
          <a:bodyPr wrap="square" lIns="71100" tIns="35550" rIns="71100" bIns="35550" anchor="ctr" anchorCtr="0">
            <a:noAutofit/>
          </a:bodyPr>
          <a:lstStyle/>
          <a:p>
            <a:pPr marL="0" marR="0" lvl="0" indent="0" algn="ctr" rtl="0">
              <a:spcBef>
                <a:spcPts val="0"/>
              </a:spcBef>
              <a:buClr>
                <a:srgbClr val="000000"/>
              </a:buClr>
              <a:buSzPct val="25000"/>
              <a:buFont typeface="Arial"/>
              <a:buNone/>
            </a:pPr>
            <a:r>
              <a:rPr lang="es-PR" sz="2400" b="1">
                <a:solidFill>
                  <a:srgbClr val="FFFFFF"/>
                </a:solidFill>
                <a:latin typeface="Archivo Black"/>
                <a:ea typeface="Archivo Black"/>
                <a:cs typeface="Archivo Black"/>
                <a:sym typeface="Archivo Black"/>
              </a:rPr>
              <a:t>...AND WE NEED TO ACT NOW</a:t>
            </a:r>
          </a:p>
        </p:txBody>
      </p:sp>
      <p:sp>
        <p:nvSpPr>
          <p:cNvPr id="204" name="Shape 204"/>
          <p:cNvSpPr txBox="1"/>
          <p:nvPr/>
        </p:nvSpPr>
        <p:spPr>
          <a:xfrm>
            <a:off x="1109925" y="265975"/>
            <a:ext cx="1458300" cy="1881000"/>
          </a:xfrm>
          <a:prstGeom prst="rect">
            <a:avLst/>
          </a:prstGeom>
          <a:noFill/>
          <a:ln>
            <a:noFill/>
          </a:ln>
        </p:spPr>
        <p:txBody>
          <a:bodyPr wrap="square" lIns="91425" tIns="91425" rIns="91425" bIns="91425" anchor="t" anchorCtr="0">
            <a:noAutofit/>
          </a:bodyPr>
          <a:lstStyle/>
          <a:p>
            <a:pPr lvl="0" rtl="0">
              <a:spcBef>
                <a:spcPts val="0"/>
              </a:spcBef>
              <a:buNone/>
            </a:pPr>
            <a:r>
              <a:rPr lang="es-PR" sz="9600">
                <a:solidFill>
                  <a:srgbClr val="FFFF00"/>
                </a:solidFill>
              </a:rPr>
              <a:t>&lt;</a:t>
            </a:r>
          </a:p>
        </p:txBody>
      </p:sp>
      <p:sp>
        <p:nvSpPr>
          <p:cNvPr id="205" name="Shape 205"/>
          <p:cNvSpPr txBox="1"/>
          <p:nvPr/>
        </p:nvSpPr>
        <p:spPr>
          <a:xfrm>
            <a:off x="7107450" y="265975"/>
            <a:ext cx="1458300" cy="1881000"/>
          </a:xfrm>
          <a:prstGeom prst="rect">
            <a:avLst/>
          </a:prstGeom>
          <a:noFill/>
          <a:ln>
            <a:noFill/>
          </a:ln>
        </p:spPr>
        <p:txBody>
          <a:bodyPr wrap="square" lIns="91425" tIns="91425" rIns="91425" bIns="91425" anchor="t" anchorCtr="0">
            <a:noAutofit/>
          </a:bodyPr>
          <a:lstStyle/>
          <a:p>
            <a:pPr lvl="0" rtl="0">
              <a:spcBef>
                <a:spcPts val="0"/>
              </a:spcBef>
              <a:buNone/>
            </a:pPr>
            <a:r>
              <a:rPr lang="es-PR" sz="9600">
                <a:solidFill>
                  <a:srgbClr val="FFFF00"/>
                </a:solidFill>
              </a:rPr>
              <a:t>&gt;</a:t>
            </a:r>
          </a:p>
        </p:txBody>
      </p:sp>
      <p:pic>
        <p:nvPicPr>
          <p:cNvPr id="206" name="Shape 206"/>
          <p:cNvPicPr preferRelativeResize="0"/>
          <p:nvPr/>
        </p:nvPicPr>
        <p:blipFill>
          <a:blip r:embed="rId4">
            <a:alphaModFix/>
          </a:blip>
          <a:stretch>
            <a:fillRect/>
          </a:stretch>
        </p:blipFill>
        <p:spPr>
          <a:xfrm>
            <a:off x="1828800" y="1843088"/>
            <a:ext cx="5486400" cy="3171825"/>
          </a:xfrm>
          <a:prstGeom prst="rect">
            <a:avLst/>
          </a:prstGeom>
          <a:noFill/>
          <a:ln>
            <a:noFill/>
          </a:ln>
        </p:spPr>
      </p:pic>
      <p:pic>
        <p:nvPicPr>
          <p:cNvPr id="207" name="Shape 207"/>
          <p:cNvPicPr preferRelativeResize="0"/>
          <p:nvPr/>
        </p:nvPicPr>
        <p:blipFill>
          <a:blip r:embed="rId5">
            <a:alphaModFix/>
          </a:blip>
          <a:stretch>
            <a:fillRect/>
          </a:stretch>
        </p:blipFill>
        <p:spPr>
          <a:xfrm>
            <a:off x="8036700" y="265963"/>
            <a:ext cx="838200" cy="771525"/>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212"/>
        <p:cNvGrpSpPr/>
        <p:nvPr/>
      </p:nvGrpSpPr>
      <p:grpSpPr>
        <a:xfrm>
          <a:off x="0" y="0"/>
          <a:ext cx="0" cy="0"/>
          <a:chOff x="0" y="0"/>
          <a:chExt cx="0" cy="0"/>
        </a:xfrm>
      </p:grpSpPr>
      <p:pic>
        <p:nvPicPr>
          <p:cNvPr id="213" name="Shape 213" descr="Image may contain: 1 person, standing and indoor"/>
          <p:cNvPicPr preferRelativeResize="0"/>
          <p:nvPr/>
        </p:nvPicPr>
        <p:blipFill>
          <a:blip r:embed="rId3">
            <a:alphaModFix amt="12000"/>
          </a:blip>
          <a:stretch>
            <a:fillRect/>
          </a:stretch>
        </p:blipFill>
        <p:spPr>
          <a:xfrm>
            <a:off x="-787300" y="1744325"/>
            <a:ext cx="13069951" cy="8157400"/>
          </a:xfrm>
          <a:prstGeom prst="rect">
            <a:avLst/>
          </a:prstGeom>
          <a:noFill/>
          <a:ln>
            <a:noFill/>
          </a:ln>
        </p:spPr>
      </p:pic>
      <p:pic>
        <p:nvPicPr>
          <p:cNvPr id="214" name="Shape 214" descr="Image may contain: 1 person, standing and indoor"/>
          <p:cNvPicPr preferRelativeResize="0"/>
          <p:nvPr/>
        </p:nvPicPr>
        <p:blipFill rotWithShape="1">
          <a:blip r:embed="rId3">
            <a:alphaModFix amt="9000"/>
          </a:blip>
          <a:srcRect b="81119"/>
          <a:stretch/>
        </p:blipFill>
        <p:spPr>
          <a:xfrm>
            <a:off x="-919650" y="0"/>
            <a:ext cx="13069949" cy="1540200"/>
          </a:xfrm>
          <a:prstGeom prst="rect">
            <a:avLst/>
          </a:prstGeom>
          <a:noFill/>
          <a:ln>
            <a:noFill/>
          </a:ln>
        </p:spPr>
      </p:pic>
      <p:sp>
        <p:nvSpPr>
          <p:cNvPr id="215" name="Shape 215"/>
          <p:cNvSpPr/>
          <p:nvPr/>
        </p:nvSpPr>
        <p:spPr>
          <a:xfrm>
            <a:off x="0" y="463625"/>
            <a:ext cx="9144000" cy="1280700"/>
          </a:xfrm>
          <a:prstGeom prst="rect">
            <a:avLst/>
          </a:prstGeom>
          <a:solidFill>
            <a:srgbClr val="FFFFFF"/>
          </a:solidFill>
          <a:ln>
            <a:noFill/>
          </a:ln>
        </p:spPr>
        <p:txBody>
          <a:bodyPr wrap="square" lIns="71100" tIns="35550" rIns="71100" bIns="35550" anchor="ctr" anchorCtr="0">
            <a:noAutofit/>
          </a:bodyPr>
          <a:lstStyle/>
          <a:p>
            <a:pPr marL="0" marR="0" lvl="0" indent="0" algn="ctr" rtl="0">
              <a:spcBef>
                <a:spcPts val="0"/>
              </a:spcBef>
              <a:buSzPct val="25000"/>
              <a:buNone/>
            </a:pPr>
            <a:r>
              <a:rPr lang="es-PR" sz="2400">
                <a:latin typeface="Archivo Black"/>
                <a:ea typeface="Archivo Black"/>
                <a:cs typeface="Archivo Black"/>
                <a:sym typeface="Archivo Black"/>
              </a:rPr>
              <a:t>WHO HAS PARTICIPATED IN DFB? </a:t>
            </a:r>
          </a:p>
        </p:txBody>
      </p:sp>
      <p:sp>
        <p:nvSpPr>
          <p:cNvPr id="216" name="Shape 216"/>
          <p:cNvSpPr txBox="1"/>
          <p:nvPr/>
        </p:nvSpPr>
        <p:spPr>
          <a:xfrm>
            <a:off x="1652225" y="2433975"/>
            <a:ext cx="3168000" cy="894000"/>
          </a:xfrm>
          <a:prstGeom prst="rect">
            <a:avLst/>
          </a:prstGeom>
          <a:noFill/>
          <a:ln>
            <a:noFill/>
          </a:ln>
        </p:spPr>
        <p:txBody>
          <a:bodyPr wrap="square" lIns="71100" tIns="35550" rIns="71100" bIns="35550" anchor="t" anchorCtr="0">
            <a:noAutofit/>
          </a:bodyPr>
          <a:lstStyle/>
          <a:p>
            <a:pPr marR="0" lvl="0" algn="l" rtl="0">
              <a:spcBef>
                <a:spcPts val="0"/>
              </a:spcBef>
              <a:buNone/>
            </a:pPr>
            <a:r>
              <a:rPr lang="es-PR" sz="2400" b="1">
                <a:solidFill>
                  <a:srgbClr val="FFFF00"/>
                </a:solidFill>
                <a:latin typeface="Archivo Black"/>
                <a:ea typeface="Archivo Black"/>
                <a:cs typeface="Archivo Black"/>
                <a:sym typeface="Archivo Black"/>
              </a:rPr>
              <a:t>MAY 30</a:t>
            </a:r>
          </a:p>
          <a:p>
            <a:pPr marR="0" lvl="0" algn="l" rtl="0">
              <a:spcBef>
                <a:spcPts val="0"/>
              </a:spcBef>
              <a:buNone/>
            </a:pPr>
            <a:r>
              <a:rPr lang="es-PR" sz="2400">
                <a:solidFill>
                  <a:srgbClr val="FFFFFF"/>
                </a:solidFill>
                <a:latin typeface="Helvetica Neue"/>
                <a:ea typeface="Helvetica Neue"/>
                <a:cs typeface="Helvetica Neue"/>
                <a:sym typeface="Helvetica Neue"/>
              </a:rPr>
              <a:t>Tom Loosemore</a:t>
            </a:r>
          </a:p>
          <a:p>
            <a:pPr marL="0" lvl="0" indent="0" rtl="0">
              <a:spcBef>
                <a:spcPts val="0"/>
              </a:spcBef>
              <a:buNone/>
            </a:pPr>
            <a:r>
              <a:rPr lang="es-PR">
                <a:solidFill>
                  <a:srgbClr val="FFFFFF"/>
                </a:solidFill>
                <a:latin typeface="Helvetica Neue"/>
                <a:ea typeface="Helvetica Neue"/>
                <a:cs typeface="Helvetica Neue"/>
                <a:sym typeface="Helvetica Neue"/>
              </a:rPr>
              <a:t>Former Deputy Director of </a:t>
            </a:r>
            <a:br>
              <a:rPr lang="es-PR">
                <a:solidFill>
                  <a:srgbClr val="FFFFFF"/>
                </a:solidFill>
                <a:latin typeface="Helvetica Neue"/>
                <a:ea typeface="Helvetica Neue"/>
                <a:cs typeface="Helvetica Neue"/>
                <a:sym typeface="Helvetica Neue"/>
              </a:rPr>
            </a:br>
            <a:r>
              <a:rPr lang="es-PR">
                <a:solidFill>
                  <a:srgbClr val="FFFFFF"/>
                </a:solidFill>
                <a:latin typeface="Helvetica Neue"/>
                <a:ea typeface="Helvetica Neue"/>
                <a:cs typeface="Helvetica Neue"/>
                <a:sym typeface="Helvetica Neue"/>
              </a:rPr>
              <a:t>UK Digital Service</a:t>
            </a:r>
          </a:p>
          <a:p>
            <a:pPr marL="0" marR="0" lvl="0" indent="0" algn="l" rtl="0">
              <a:spcBef>
                <a:spcPts val="0"/>
              </a:spcBef>
              <a:buNone/>
            </a:pPr>
            <a:endParaRPr>
              <a:solidFill>
                <a:srgbClr val="FFFFFF"/>
              </a:solidFill>
            </a:endParaRPr>
          </a:p>
          <a:p>
            <a:pPr marL="457200" marR="0" lvl="0" indent="0" algn="l" rtl="0">
              <a:spcBef>
                <a:spcPts val="0"/>
              </a:spcBef>
              <a:buNone/>
            </a:pPr>
            <a:endParaRPr sz="1600">
              <a:solidFill>
                <a:srgbClr val="FFFFFF"/>
              </a:solidFill>
              <a:latin typeface="Calibri"/>
              <a:ea typeface="Calibri"/>
              <a:cs typeface="Calibri"/>
              <a:sym typeface="Calibri"/>
            </a:endParaRPr>
          </a:p>
        </p:txBody>
      </p:sp>
      <p:pic>
        <p:nvPicPr>
          <p:cNvPr id="217" name="Shape 217" descr="tom-loosemore.jpeg"/>
          <p:cNvPicPr preferRelativeResize="0"/>
          <p:nvPr/>
        </p:nvPicPr>
        <p:blipFill rotWithShape="1">
          <a:blip r:embed="rId4">
            <a:alphaModFix/>
          </a:blip>
          <a:srcRect/>
          <a:stretch/>
        </p:blipFill>
        <p:spPr>
          <a:xfrm>
            <a:off x="475650" y="2510175"/>
            <a:ext cx="1030500" cy="1030500"/>
          </a:xfrm>
          <a:prstGeom prst="rect">
            <a:avLst/>
          </a:prstGeom>
          <a:noFill/>
          <a:ln>
            <a:noFill/>
          </a:ln>
        </p:spPr>
      </p:pic>
      <p:sp>
        <p:nvSpPr>
          <p:cNvPr id="218" name="Shape 218"/>
          <p:cNvSpPr txBox="1"/>
          <p:nvPr/>
        </p:nvSpPr>
        <p:spPr>
          <a:xfrm>
            <a:off x="6084675" y="3927700"/>
            <a:ext cx="2884800" cy="1540200"/>
          </a:xfrm>
          <a:prstGeom prst="rect">
            <a:avLst/>
          </a:prstGeom>
          <a:noFill/>
          <a:ln>
            <a:noFill/>
          </a:ln>
        </p:spPr>
        <p:txBody>
          <a:bodyPr wrap="square" lIns="91425" tIns="91425" rIns="91425" bIns="91425" anchor="t" anchorCtr="0">
            <a:noAutofit/>
          </a:bodyPr>
          <a:lstStyle/>
          <a:p>
            <a:pPr lvl="0" rtl="0">
              <a:spcBef>
                <a:spcPts val="0"/>
              </a:spcBef>
              <a:buNone/>
            </a:pPr>
            <a:endParaRPr sz="2400" b="1">
              <a:solidFill>
                <a:srgbClr val="FFFF00"/>
              </a:solidFill>
              <a:latin typeface="Archivo Black"/>
              <a:ea typeface="Archivo Black"/>
              <a:cs typeface="Archivo Black"/>
              <a:sym typeface="Archivo Black"/>
            </a:endParaRPr>
          </a:p>
          <a:p>
            <a:pPr lvl="0" rtl="0">
              <a:spcBef>
                <a:spcPts val="0"/>
              </a:spcBef>
              <a:buNone/>
            </a:pPr>
            <a:r>
              <a:rPr lang="es-PR" sz="2400">
                <a:solidFill>
                  <a:srgbClr val="FFFFFF"/>
                </a:solidFill>
                <a:latin typeface="Helvetica Neue"/>
                <a:ea typeface="Helvetica Neue"/>
                <a:cs typeface="Helvetica Neue"/>
                <a:sym typeface="Helvetica Neue"/>
              </a:rPr>
              <a:t>Dan Sheldon </a:t>
            </a:r>
          </a:p>
          <a:p>
            <a:pPr marL="0" lvl="0" indent="0" rtl="0">
              <a:spcBef>
                <a:spcPts val="0"/>
              </a:spcBef>
              <a:buNone/>
            </a:pPr>
            <a:r>
              <a:rPr lang="es-PR">
                <a:solidFill>
                  <a:srgbClr val="FFFFFF"/>
                </a:solidFill>
                <a:latin typeface="Helvetica Neue"/>
                <a:ea typeface="Helvetica Neue"/>
                <a:cs typeface="Helvetica Neue"/>
                <a:sym typeface="Helvetica Neue"/>
              </a:rPr>
              <a:t>Former Digital Lead </a:t>
            </a:r>
          </a:p>
          <a:p>
            <a:pPr marL="0" lvl="0" indent="0" rtl="0">
              <a:spcBef>
                <a:spcPts val="0"/>
              </a:spcBef>
              <a:buNone/>
            </a:pPr>
            <a:r>
              <a:rPr lang="es-PR">
                <a:solidFill>
                  <a:srgbClr val="FFFFFF"/>
                </a:solidFill>
                <a:latin typeface="Helvetica Neue"/>
                <a:ea typeface="Helvetica Neue"/>
                <a:cs typeface="Helvetica Neue"/>
                <a:sym typeface="Helvetica Neue"/>
              </a:rPr>
              <a:t>UK Dept of Health</a:t>
            </a:r>
          </a:p>
          <a:p>
            <a:pPr marL="457200" lvl="0" indent="0" rtl="0">
              <a:spcBef>
                <a:spcPts val="0"/>
              </a:spcBef>
              <a:buNone/>
            </a:pPr>
            <a:endParaRPr sz="1600">
              <a:solidFill>
                <a:srgbClr val="FFFFFF"/>
              </a:solidFill>
              <a:latin typeface="Calibri"/>
              <a:ea typeface="Calibri"/>
              <a:cs typeface="Calibri"/>
              <a:sym typeface="Calibri"/>
            </a:endParaRPr>
          </a:p>
          <a:p>
            <a:pPr marL="0" lvl="0" indent="0" rtl="0">
              <a:spcBef>
                <a:spcPts val="0"/>
              </a:spcBef>
              <a:buNone/>
            </a:pPr>
            <a:endParaRPr>
              <a:solidFill>
                <a:srgbClr val="FFFFFF"/>
              </a:solidFill>
            </a:endParaRPr>
          </a:p>
        </p:txBody>
      </p:sp>
      <p:sp>
        <p:nvSpPr>
          <p:cNvPr id="219" name="Shape 219"/>
          <p:cNvSpPr txBox="1"/>
          <p:nvPr/>
        </p:nvSpPr>
        <p:spPr>
          <a:xfrm>
            <a:off x="1652225" y="4136963"/>
            <a:ext cx="3372000" cy="1419900"/>
          </a:xfrm>
          <a:prstGeom prst="rect">
            <a:avLst/>
          </a:prstGeom>
          <a:noFill/>
          <a:ln>
            <a:noFill/>
          </a:ln>
        </p:spPr>
        <p:txBody>
          <a:bodyPr wrap="square" lIns="91425" tIns="91425" rIns="91425" bIns="91425" anchor="t" anchorCtr="0">
            <a:noAutofit/>
          </a:bodyPr>
          <a:lstStyle/>
          <a:p>
            <a:pPr lvl="0" rtl="0">
              <a:spcBef>
                <a:spcPts val="0"/>
              </a:spcBef>
              <a:buNone/>
            </a:pPr>
            <a:r>
              <a:rPr lang="es-PR" sz="2400" b="1">
                <a:solidFill>
                  <a:srgbClr val="FFFF00"/>
                </a:solidFill>
                <a:latin typeface="Archivo Black"/>
                <a:ea typeface="Archivo Black"/>
                <a:cs typeface="Archivo Black"/>
                <a:sym typeface="Archivo Black"/>
              </a:rPr>
              <a:t>SEP 8</a:t>
            </a:r>
          </a:p>
          <a:p>
            <a:pPr lvl="0" rtl="0">
              <a:spcBef>
                <a:spcPts val="0"/>
              </a:spcBef>
              <a:buNone/>
            </a:pPr>
            <a:r>
              <a:rPr lang="es-PR" sz="2200">
                <a:solidFill>
                  <a:srgbClr val="FFFFFF"/>
                </a:solidFill>
                <a:latin typeface="Helvetica Neue"/>
                <a:ea typeface="Helvetica Neue"/>
                <a:cs typeface="Helvetica Neue"/>
                <a:sym typeface="Helvetica Neue"/>
              </a:rPr>
              <a:t>Maksim Pecherskiy</a:t>
            </a:r>
          </a:p>
          <a:p>
            <a:pPr marL="0" lvl="0" indent="0" rtl="0">
              <a:spcBef>
                <a:spcPts val="0"/>
              </a:spcBef>
              <a:buNone/>
            </a:pPr>
            <a:r>
              <a:rPr lang="es-PR">
                <a:solidFill>
                  <a:srgbClr val="FFFFFF"/>
                </a:solidFill>
                <a:latin typeface="Helvetica Neue"/>
                <a:ea typeface="Helvetica Neue"/>
                <a:cs typeface="Helvetica Neue"/>
                <a:sym typeface="Helvetica Neue"/>
              </a:rPr>
              <a:t>Chief Data Officer</a:t>
            </a:r>
            <a:r>
              <a:rPr lang="es-PR">
                <a:solidFill>
                  <a:srgbClr val="FFFFFF"/>
                </a:solidFill>
                <a:latin typeface="Calibri"/>
                <a:ea typeface="Calibri"/>
                <a:cs typeface="Calibri"/>
                <a:sym typeface="Calibri"/>
              </a:rPr>
              <a:t/>
            </a:r>
            <a:br>
              <a:rPr lang="es-PR">
                <a:solidFill>
                  <a:srgbClr val="FFFFFF"/>
                </a:solidFill>
                <a:latin typeface="Calibri"/>
                <a:ea typeface="Calibri"/>
                <a:cs typeface="Calibri"/>
                <a:sym typeface="Calibri"/>
              </a:rPr>
            </a:br>
            <a:r>
              <a:rPr lang="es-PR">
                <a:solidFill>
                  <a:srgbClr val="FFFFFF"/>
                </a:solidFill>
                <a:latin typeface="Calibri"/>
                <a:ea typeface="Calibri"/>
                <a:cs typeface="Calibri"/>
                <a:sym typeface="Calibri"/>
              </a:rPr>
              <a:t>City of San Diego </a:t>
            </a:r>
          </a:p>
        </p:txBody>
      </p:sp>
      <p:pic>
        <p:nvPicPr>
          <p:cNvPr id="220" name="Shape 220" descr="shawn-sullivan.jpg"/>
          <p:cNvPicPr preferRelativeResize="0"/>
          <p:nvPr/>
        </p:nvPicPr>
        <p:blipFill>
          <a:blip r:embed="rId5">
            <a:alphaModFix/>
          </a:blip>
          <a:stretch>
            <a:fillRect/>
          </a:stretch>
        </p:blipFill>
        <p:spPr>
          <a:xfrm>
            <a:off x="4820225" y="2497725"/>
            <a:ext cx="1100925" cy="1100925"/>
          </a:xfrm>
          <a:prstGeom prst="rect">
            <a:avLst/>
          </a:prstGeom>
          <a:noFill/>
          <a:ln>
            <a:noFill/>
          </a:ln>
        </p:spPr>
      </p:pic>
      <p:sp>
        <p:nvSpPr>
          <p:cNvPr id="221" name="Shape 221"/>
          <p:cNvSpPr txBox="1"/>
          <p:nvPr/>
        </p:nvSpPr>
        <p:spPr>
          <a:xfrm>
            <a:off x="6084675" y="2654200"/>
            <a:ext cx="2650200" cy="1049400"/>
          </a:xfrm>
          <a:prstGeom prst="rect">
            <a:avLst/>
          </a:prstGeom>
          <a:noFill/>
          <a:ln>
            <a:noFill/>
          </a:ln>
        </p:spPr>
        <p:txBody>
          <a:bodyPr wrap="square" lIns="91425" tIns="91425" rIns="91425" bIns="91425" anchor="t" anchorCtr="0">
            <a:noAutofit/>
          </a:bodyPr>
          <a:lstStyle/>
          <a:p>
            <a:pPr lvl="0" rtl="0">
              <a:spcBef>
                <a:spcPts val="0"/>
              </a:spcBef>
              <a:buNone/>
            </a:pPr>
            <a:r>
              <a:rPr lang="es-PR" sz="2400">
                <a:solidFill>
                  <a:srgbClr val="FFFFFF"/>
                </a:solidFill>
                <a:latin typeface="Helvetica Neue"/>
                <a:ea typeface="Helvetica Neue"/>
                <a:cs typeface="Helvetica Neue"/>
                <a:sym typeface="Helvetica Neue"/>
              </a:rPr>
              <a:t>Shawn Sullivan</a:t>
            </a:r>
          </a:p>
          <a:p>
            <a:pPr marL="0" lvl="0" indent="0" rtl="0">
              <a:spcBef>
                <a:spcPts val="0"/>
              </a:spcBef>
              <a:buNone/>
            </a:pPr>
            <a:r>
              <a:rPr lang="es-PR">
                <a:solidFill>
                  <a:srgbClr val="FFFFFF"/>
                </a:solidFill>
                <a:latin typeface="Helvetica Neue"/>
                <a:ea typeface="Helvetica Neue"/>
                <a:cs typeface="Helvetica Neue"/>
                <a:sym typeface="Helvetica Neue"/>
              </a:rPr>
              <a:t>Public Policy Director, Airbnb</a:t>
            </a:r>
          </a:p>
        </p:txBody>
      </p:sp>
      <p:pic>
        <p:nvPicPr>
          <p:cNvPr id="222" name="Shape 222"/>
          <p:cNvPicPr preferRelativeResize="0"/>
          <p:nvPr/>
        </p:nvPicPr>
        <p:blipFill rotWithShape="1">
          <a:blip r:embed="rId6">
            <a:alphaModFix/>
          </a:blip>
          <a:srcRect l="6207" r="17810" b="24017"/>
          <a:stretch/>
        </p:blipFill>
        <p:spPr>
          <a:xfrm>
            <a:off x="458000" y="4312188"/>
            <a:ext cx="1100924" cy="1100924"/>
          </a:xfrm>
          <a:prstGeom prst="rect">
            <a:avLst/>
          </a:prstGeom>
          <a:noFill/>
          <a:ln>
            <a:noFill/>
          </a:ln>
        </p:spPr>
      </p:pic>
      <p:pic>
        <p:nvPicPr>
          <p:cNvPr id="223" name="Shape 223"/>
          <p:cNvPicPr preferRelativeResize="0"/>
          <p:nvPr/>
        </p:nvPicPr>
        <p:blipFill>
          <a:blip r:embed="rId7">
            <a:alphaModFix/>
          </a:blip>
          <a:stretch>
            <a:fillRect/>
          </a:stretch>
        </p:blipFill>
        <p:spPr>
          <a:xfrm>
            <a:off x="4817975" y="4321700"/>
            <a:ext cx="1100925" cy="1100925"/>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228"/>
        <p:cNvGrpSpPr/>
        <p:nvPr/>
      </p:nvGrpSpPr>
      <p:grpSpPr>
        <a:xfrm>
          <a:off x="0" y="0"/>
          <a:ext cx="0" cy="0"/>
          <a:chOff x="0" y="0"/>
          <a:chExt cx="0" cy="0"/>
        </a:xfrm>
      </p:grpSpPr>
      <p:pic>
        <p:nvPicPr>
          <p:cNvPr id="229" name="Shape 229" descr="Image may contain: 1 person, standing and indoor"/>
          <p:cNvPicPr preferRelativeResize="0"/>
          <p:nvPr/>
        </p:nvPicPr>
        <p:blipFill>
          <a:blip r:embed="rId3">
            <a:alphaModFix amt="12000"/>
          </a:blip>
          <a:stretch>
            <a:fillRect/>
          </a:stretch>
        </p:blipFill>
        <p:spPr>
          <a:xfrm>
            <a:off x="475650" y="1450728"/>
            <a:ext cx="10431886" cy="6408743"/>
          </a:xfrm>
          <a:prstGeom prst="rect">
            <a:avLst/>
          </a:prstGeom>
          <a:noFill/>
          <a:ln>
            <a:noFill/>
          </a:ln>
        </p:spPr>
      </p:pic>
      <p:pic>
        <p:nvPicPr>
          <p:cNvPr id="230" name="Shape 230" descr="Image may contain: 1 person, standing and indoor"/>
          <p:cNvPicPr preferRelativeResize="0"/>
          <p:nvPr/>
        </p:nvPicPr>
        <p:blipFill rotWithShape="1">
          <a:blip r:embed="rId3">
            <a:alphaModFix amt="9000"/>
          </a:blip>
          <a:srcRect b="81119"/>
          <a:stretch/>
        </p:blipFill>
        <p:spPr>
          <a:xfrm>
            <a:off x="-919650" y="0"/>
            <a:ext cx="13069949" cy="1540200"/>
          </a:xfrm>
          <a:prstGeom prst="rect">
            <a:avLst/>
          </a:prstGeom>
          <a:noFill/>
          <a:ln>
            <a:noFill/>
          </a:ln>
        </p:spPr>
      </p:pic>
      <p:sp>
        <p:nvSpPr>
          <p:cNvPr id="231" name="Shape 231"/>
          <p:cNvSpPr/>
          <p:nvPr/>
        </p:nvSpPr>
        <p:spPr>
          <a:xfrm>
            <a:off x="0" y="463625"/>
            <a:ext cx="9144000" cy="1280700"/>
          </a:xfrm>
          <a:prstGeom prst="rect">
            <a:avLst/>
          </a:prstGeom>
          <a:solidFill>
            <a:srgbClr val="FFFFFF"/>
          </a:solidFill>
          <a:ln>
            <a:noFill/>
          </a:ln>
        </p:spPr>
        <p:txBody>
          <a:bodyPr wrap="square" lIns="71100" tIns="35550" rIns="71100" bIns="35550" anchor="ctr" anchorCtr="0">
            <a:noAutofit/>
          </a:bodyPr>
          <a:lstStyle/>
          <a:p>
            <a:pPr marL="0" marR="0" lvl="0" indent="0" algn="ctr" rtl="0">
              <a:spcBef>
                <a:spcPts val="0"/>
              </a:spcBef>
              <a:buSzPct val="25000"/>
              <a:buNone/>
            </a:pPr>
            <a:r>
              <a:rPr lang="es-PR" sz="2400">
                <a:latin typeface="Archivo Black"/>
                <a:ea typeface="Archivo Black"/>
                <a:cs typeface="Archivo Black"/>
                <a:sym typeface="Archivo Black"/>
              </a:rPr>
              <a:t>WHO IS IN OUR NOV 16 LINEUP? </a:t>
            </a:r>
          </a:p>
        </p:txBody>
      </p:sp>
      <p:sp>
        <p:nvSpPr>
          <p:cNvPr id="232" name="Shape 232"/>
          <p:cNvSpPr txBox="1"/>
          <p:nvPr/>
        </p:nvSpPr>
        <p:spPr>
          <a:xfrm>
            <a:off x="1652225" y="3500775"/>
            <a:ext cx="3168000" cy="894000"/>
          </a:xfrm>
          <a:prstGeom prst="rect">
            <a:avLst/>
          </a:prstGeom>
          <a:noFill/>
          <a:ln>
            <a:noFill/>
          </a:ln>
        </p:spPr>
        <p:txBody>
          <a:bodyPr wrap="square" lIns="71100" tIns="35550" rIns="71100" bIns="35550" anchor="t" anchorCtr="0">
            <a:noAutofit/>
          </a:bodyPr>
          <a:lstStyle/>
          <a:p>
            <a:pPr marR="0" lvl="0" algn="l" rtl="0">
              <a:spcBef>
                <a:spcPts val="0"/>
              </a:spcBef>
              <a:buNone/>
            </a:pPr>
            <a:endParaRPr sz="2400" b="1" dirty="0">
              <a:solidFill>
                <a:srgbClr val="FFFF00"/>
              </a:solidFill>
              <a:latin typeface="Archivo Black"/>
              <a:ea typeface="Archivo Black"/>
              <a:cs typeface="Archivo Black"/>
              <a:sym typeface="Archivo Black"/>
            </a:endParaRPr>
          </a:p>
          <a:p>
            <a:pPr marR="0" lvl="0" algn="l" rtl="0">
              <a:spcBef>
                <a:spcPts val="0"/>
              </a:spcBef>
              <a:buNone/>
            </a:pPr>
            <a:r>
              <a:rPr lang="es-PR" sz="2400" dirty="0" smtClean="0">
                <a:solidFill>
                  <a:srgbClr val="FFFFFF"/>
                </a:solidFill>
                <a:latin typeface="Helvetica Neue"/>
                <a:ea typeface="Helvetica Neue"/>
                <a:cs typeface="Helvetica Neue"/>
                <a:sym typeface="Helvetica Neue"/>
              </a:rPr>
              <a:t>Froilan Irizarry</a:t>
            </a:r>
            <a:endParaRPr lang="es-PR" sz="2400" dirty="0">
              <a:solidFill>
                <a:srgbClr val="FFFFFF"/>
              </a:solidFill>
              <a:latin typeface="Helvetica Neue"/>
              <a:ea typeface="Helvetica Neue"/>
              <a:cs typeface="Helvetica Neue"/>
              <a:sym typeface="Helvetica Neue"/>
            </a:endParaRPr>
          </a:p>
          <a:p>
            <a:pPr marR="0" lvl="0" algn="l" rtl="0">
              <a:spcBef>
                <a:spcPts val="0"/>
              </a:spcBef>
              <a:buNone/>
            </a:pPr>
            <a:r>
              <a:rPr lang="es-PR" dirty="0" smtClean="0">
                <a:solidFill>
                  <a:srgbClr val="FFFFFF"/>
                </a:solidFill>
                <a:latin typeface="Helvetica Neue"/>
                <a:ea typeface="Helvetica Neue"/>
                <a:cs typeface="Helvetica Neue"/>
                <a:sym typeface="Helvetica Neue"/>
              </a:rPr>
              <a:t>Former at US </a:t>
            </a:r>
            <a:r>
              <a:rPr lang="es-PR" dirty="0">
                <a:solidFill>
                  <a:srgbClr val="FFFFFF"/>
                </a:solidFill>
                <a:latin typeface="Helvetica Neue"/>
                <a:ea typeface="Helvetica Neue"/>
                <a:cs typeface="Helvetica Neue"/>
                <a:sym typeface="Helvetica Neue"/>
              </a:rPr>
              <a:t>Digital Service </a:t>
            </a:r>
            <a:r>
              <a:rPr lang="es-PR" dirty="0" smtClean="0">
                <a:solidFill>
                  <a:srgbClr val="FFFFFF"/>
                </a:solidFill>
                <a:latin typeface="Helvetica Neue"/>
                <a:ea typeface="Helvetica Neue"/>
                <a:cs typeface="Helvetica Neue"/>
                <a:sym typeface="Helvetica Neue"/>
              </a:rPr>
              <a:t/>
            </a:r>
            <a:br>
              <a:rPr lang="es-PR" dirty="0" smtClean="0">
                <a:solidFill>
                  <a:srgbClr val="FFFFFF"/>
                </a:solidFill>
                <a:latin typeface="Helvetica Neue"/>
                <a:ea typeface="Helvetica Neue"/>
                <a:cs typeface="Helvetica Neue"/>
                <a:sym typeface="Helvetica Neue"/>
              </a:rPr>
            </a:br>
            <a:r>
              <a:rPr lang="es-PR" dirty="0" smtClean="0">
                <a:solidFill>
                  <a:srgbClr val="FFFFFF"/>
                </a:solidFill>
                <a:latin typeface="Helvetica Neue"/>
                <a:ea typeface="Helvetica Neue"/>
                <a:cs typeface="Helvetica Neue"/>
                <a:sym typeface="Helvetica Neue"/>
              </a:rPr>
              <a:t>Leader Maria Tech Brigade</a:t>
            </a:r>
            <a:endParaRPr dirty="0">
              <a:solidFill>
                <a:srgbClr val="FFFFFF"/>
              </a:solidFill>
            </a:endParaRPr>
          </a:p>
          <a:p>
            <a:pPr marL="457200" marR="0" lvl="0" indent="0" algn="l" rtl="0">
              <a:spcBef>
                <a:spcPts val="0"/>
              </a:spcBef>
              <a:buNone/>
            </a:pPr>
            <a:endParaRPr sz="1600" dirty="0">
              <a:solidFill>
                <a:srgbClr val="FFFFFF"/>
              </a:solidFill>
              <a:latin typeface="Calibri"/>
              <a:ea typeface="Calibri"/>
              <a:cs typeface="Calibri"/>
              <a:sym typeface="Calibri"/>
            </a:endParaRPr>
          </a:p>
        </p:txBody>
      </p:sp>
      <p:sp>
        <p:nvSpPr>
          <p:cNvPr id="233" name="Shape 233"/>
          <p:cNvSpPr txBox="1"/>
          <p:nvPr/>
        </p:nvSpPr>
        <p:spPr>
          <a:xfrm>
            <a:off x="6128270" y="5040021"/>
            <a:ext cx="2884800" cy="1540200"/>
          </a:xfrm>
          <a:prstGeom prst="rect">
            <a:avLst/>
          </a:prstGeom>
          <a:noFill/>
          <a:ln>
            <a:noFill/>
          </a:ln>
        </p:spPr>
        <p:txBody>
          <a:bodyPr wrap="square" lIns="91425" tIns="91425" rIns="91425" bIns="91425" anchor="t" anchorCtr="0">
            <a:noAutofit/>
          </a:bodyPr>
          <a:lstStyle/>
          <a:p>
            <a:pPr lvl="0" rtl="0">
              <a:spcBef>
                <a:spcPts val="0"/>
              </a:spcBef>
              <a:buNone/>
            </a:pPr>
            <a:endParaRPr sz="2400" b="1" dirty="0">
              <a:solidFill>
                <a:srgbClr val="FFFF00"/>
              </a:solidFill>
              <a:latin typeface="Archivo Black"/>
              <a:ea typeface="Archivo Black"/>
              <a:cs typeface="Archivo Black"/>
              <a:sym typeface="Archivo Black"/>
            </a:endParaRPr>
          </a:p>
          <a:p>
            <a:pPr lvl="0" rtl="0">
              <a:spcBef>
                <a:spcPts val="0"/>
              </a:spcBef>
              <a:buNone/>
            </a:pPr>
            <a:r>
              <a:rPr lang="es-PR" sz="2400" dirty="0" smtClean="0">
                <a:solidFill>
                  <a:srgbClr val="FFFFFF"/>
                </a:solidFill>
                <a:latin typeface="Helvetica Neue"/>
                <a:ea typeface="Helvetica Neue"/>
                <a:cs typeface="Helvetica Neue"/>
                <a:sym typeface="Helvetica Neue"/>
              </a:rPr>
              <a:t>Alberto </a:t>
            </a:r>
            <a:r>
              <a:rPr lang="es-PR" sz="2400" dirty="0">
                <a:solidFill>
                  <a:srgbClr val="FFFFFF"/>
                </a:solidFill>
                <a:latin typeface="Helvetica Neue"/>
                <a:ea typeface="Helvetica Neue"/>
                <a:cs typeface="Helvetica Neue"/>
                <a:sym typeface="Helvetica Neue"/>
              </a:rPr>
              <a:t>Colon </a:t>
            </a:r>
          </a:p>
          <a:p>
            <a:pPr marL="0" lvl="0" indent="0" rtl="0">
              <a:spcBef>
                <a:spcPts val="0"/>
              </a:spcBef>
              <a:buNone/>
            </a:pPr>
            <a:r>
              <a:rPr lang="es-PR" dirty="0">
                <a:solidFill>
                  <a:srgbClr val="FFFFFF"/>
                </a:solidFill>
                <a:latin typeface="Helvetica Neue"/>
                <a:ea typeface="Helvetica Neue"/>
                <a:cs typeface="Helvetica Neue"/>
                <a:sym typeface="Helvetica Neue"/>
              </a:rPr>
              <a:t>US Digital </a:t>
            </a:r>
            <a:r>
              <a:rPr lang="es-PR" dirty="0" smtClean="0">
                <a:solidFill>
                  <a:srgbClr val="FFFFFF"/>
                </a:solidFill>
                <a:latin typeface="Helvetica Neue"/>
                <a:ea typeface="Helvetica Neue"/>
                <a:cs typeface="Helvetica Neue"/>
                <a:sym typeface="Helvetica Neue"/>
              </a:rPr>
              <a:t>Service</a:t>
            </a:r>
            <a:br>
              <a:rPr lang="es-PR" dirty="0" smtClean="0">
                <a:solidFill>
                  <a:srgbClr val="FFFFFF"/>
                </a:solidFill>
                <a:latin typeface="Helvetica Neue"/>
                <a:ea typeface="Helvetica Neue"/>
                <a:cs typeface="Helvetica Neue"/>
                <a:sym typeface="Helvetica Neue"/>
              </a:rPr>
            </a:br>
            <a:r>
              <a:rPr lang="es-PR" dirty="0" smtClean="0">
                <a:solidFill>
                  <a:srgbClr val="FFFFFF"/>
                </a:solidFill>
                <a:latin typeface="Helvetica Neue"/>
                <a:ea typeface="Helvetica Neue"/>
                <a:cs typeface="Helvetica Neue"/>
                <a:sym typeface="Helvetica Neue"/>
              </a:rPr>
              <a:t>Leader Maria Tech Brigade </a:t>
            </a:r>
            <a:endParaRPr lang="es-PR" dirty="0">
              <a:solidFill>
                <a:srgbClr val="FFFFFF"/>
              </a:solidFill>
              <a:latin typeface="Helvetica Neue"/>
              <a:ea typeface="Helvetica Neue"/>
              <a:cs typeface="Helvetica Neue"/>
              <a:sym typeface="Helvetica Neue"/>
            </a:endParaRPr>
          </a:p>
          <a:p>
            <a:pPr marL="457200" lvl="0" indent="0" rtl="0">
              <a:spcBef>
                <a:spcPts val="0"/>
              </a:spcBef>
              <a:buNone/>
            </a:pPr>
            <a:endParaRPr sz="1600" dirty="0">
              <a:solidFill>
                <a:srgbClr val="FFFFFF"/>
              </a:solidFill>
              <a:latin typeface="Calibri"/>
              <a:ea typeface="Calibri"/>
              <a:cs typeface="Calibri"/>
              <a:sym typeface="Calibri"/>
            </a:endParaRPr>
          </a:p>
          <a:p>
            <a:pPr marL="0" lvl="0" indent="0" rtl="0">
              <a:spcBef>
                <a:spcPts val="0"/>
              </a:spcBef>
              <a:buNone/>
            </a:pPr>
            <a:endParaRPr dirty="0">
              <a:solidFill>
                <a:srgbClr val="FFFFFF"/>
              </a:solidFill>
            </a:endParaRPr>
          </a:p>
        </p:txBody>
      </p:sp>
      <p:sp>
        <p:nvSpPr>
          <p:cNvPr id="234" name="Shape 234"/>
          <p:cNvSpPr txBox="1"/>
          <p:nvPr/>
        </p:nvSpPr>
        <p:spPr>
          <a:xfrm>
            <a:off x="1665318" y="5115635"/>
            <a:ext cx="3372000" cy="1419900"/>
          </a:xfrm>
          <a:prstGeom prst="rect">
            <a:avLst/>
          </a:prstGeom>
          <a:noFill/>
          <a:ln>
            <a:noFill/>
          </a:ln>
        </p:spPr>
        <p:txBody>
          <a:bodyPr wrap="square" lIns="91425" tIns="91425" rIns="91425" bIns="91425" anchor="t" anchorCtr="0">
            <a:noAutofit/>
          </a:bodyPr>
          <a:lstStyle/>
          <a:p>
            <a:pPr lvl="0" rtl="0">
              <a:spcBef>
                <a:spcPts val="0"/>
              </a:spcBef>
              <a:buNone/>
            </a:pPr>
            <a:endParaRPr sz="2400" dirty="0">
              <a:solidFill>
                <a:srgbClr val="FFFF00"/>
              </a:solidFill>
              <a:latin typeface="Archivo Black"/>
              <a:ea typeface="Archivo Black"/>
              <a:cs typeface="Archivo Black"/>
              <a:sym typeface="Archivo Black"/>
            </a:endParaRPr>
          </a:p>
          <a:p>
            <a:pPr lvl="0" rtl="0">
              <a:spcBef>
                <a:spcPts val="0"/>
              </a:spcBef>
              <a:buNone/>
            </a:pPr>
            <a:r>
              <a:rPr lang="es-PR" sz="2200" dirty="0">
                <a:solidFill>
                  <a:srgbClr val="FFFFFF"/>
                </a:solidFill>
                <a:latin typeface="Helvetica Neue"/>
                <a:ea typeface="Helvetica Neue"/>
                <a:cs typeface="Helvetica Neue"/>
                <a:sym typeface="Helvetica Neue"/>
              </a:rPr>
              <a:t>Carlos Mercader </a:t>
            </a:r>
          </a:p>
          <a:p>
            <a:pPr marL="0" lvl="0" indent="0" rtl="0">
              <a:spcBef>
                <a:spcPts val="0"/>
              </a:spcBef>
              <a:buNone/>
            </a:pPr>
            <a:r>
              <a:rPr lang="es-PR" dirty="0">
                <a:solidFill>
                  <a:srgbClr val="FFFFFF"/>
                </a:solidFill>
                <a:latin typeface="Helvetica Neue"/>
                <a:ea typeface="Helvetica Neue"/>
                <a:cs typeface="Helvetica Neue"/>
                <a:sym typeface="Helvetica Neue"/>
              </a:rPr>
              <a:t>Executive Director </a:t>
            </a:r>
          </a:p>
          <a:p>
            <a:pPr marL="0" lvl="0" indent="0" rtl="0">
              <a:spcBef>
                <a:spcPts val="0"/>
              </a:spcBef>
              <a:buNone/>
            </a:pPr>
            <a:r>
              <a:rPr lang="es-PR" dirty="0">
                <a:solidFill>
                  <a:srgbClr val="FFFFFF"/>
                </a:solidFill>
                <a:latin typeface="Helvetica Neue"/>
                <a:ea typeface="Helvetica Neue"/>
                <a:cs typeface="Helvetica Neue"/>
                <a:sym typeface="Helvetica Neue"/>
              </a:rPr>
              <a:t>Puerto Rico Federal Affairs </a:t>
            </a:r>
          </a:p>
          <a:p>
            <a:pPr marL="0" lvl="0" indent="0" rtl="0">
              <a:spcBef>
                <a:spcPts val="0"/>
              </a:spcBef>
              <a:buNone/>
            </a:pPr>
            <a:r>
              <a:rPr lang="es-PR" dirty="0">
                <a:solidFill>
                  <a:srgbClr val="FFFFFF"/>
                </a:solidFill>
                <a:latin typeface="Helvetica Neue"/>
                <a:ea typeface="Helvetica Neue"/>
                <a:cs typeface="Helvetica Neue"/>
                <a:sym typeface="Helvetica Neue"/>
              </a:rPr>
              <a:t>Administration </a:t>
            </a:r>
          </a:p>
        </p:txBody>
      </p:sp>
      <p:sp>
        <p:nvSpPr>
          <p:cNvPr id="235" name="Shape 235"/>
          <p:cNvSpPr txBox="1"/>
          <p:nvPr/>
        </p:nvSpPr>
        <p:spPr>
          <a:xfrm>
            <a:off x="6084675" y="3721000"/>
            <a:ext cx="2650200" cy="1049400"/>
          </a:xfrm>
          <a:prstGeom prst="rect">
            <a:avLst/>
          </a:prstGeom>
          <a:noFill/>
          <a:ln>
            <a:noFill/>
          </a:ln>
        </p:spPr>
        <p:txBody>
          <a:bodyPr wrap="square" lIns="91425" tIns="91425" rIns="91425" bIns="91425" anchor="t" anchorCtr="0">
            <a:noAutofit/>
          </a:bodyPr>
          <a:lstStyle/>
          <a:p>
            <a:pPr lvl="0" rtl="0">
              <a:spcBef>
                <a:spcPts val="0"/>
              </a:spcBef>
              <a:buNone/>
            </a:pPr>
            <a:r>
              <a:rPr lang="es-PR" sz="2400">
                <a:solidFill>
                  <a:srgbClr val="FFFFFF"/>
                </a:solidFill>
                <a:latin typeface="Helvetica Neue"/>
                <a:ea typeface="Helvetica Neue"/>
                <a:cs typeface="Helvetica Neue"/>
                <a:sym typeface="Helvetica Neue"/>
              </a:rPr>
              <a:t>Vivian Graubard</a:t>
            </a:r>
          </a:p>
          <a:p>
            <a:pPr marL="0" lvl="0" indent="0" rtl="0">
              <a:spcBef>
                <a:spcPts val="0"/>
              </a:spcBef>
              <a:buNone/>
            </a:pPr>
            <a:r>
              <a:rPr lang="es-PR">
                <a:solidFill>
                  <a:srgbClr val="FFFFFF"/>
                </a:solidFill>
                <a:latin typeface="Helvetica Neue"/>
                <a:ea typeface="Helvetica Neue"/>
                <a:cs typeface="Helvetica Neue"/>
                <a:sym typeface="Helvetica Neue"/>
              </a:rPr>
              <a:t>Director of Strategy / Public Interest Tech </a:t>
            </a:r>
          </a:p>
          <a:p>
            <a:pPr marL="0" lvl="0" indent="0" rtl="0">
              <a:spcBef>
                <a:spcPts val="0"/>
              </a:spcBef>
              <a:buNone/>
            </a:pPr>
            <a:r>
              <a:rPr lang="es-PR">
                <a:solidFill>
                  <a:srgbClr val="FFFFFF"/>
                </a:solidFill>
                <a:latin typeface="Helvetica Neue"/>
                <a:ea typeface="Helvetica Neue"/>
                <a:cs typeface="Helvetica Neue"/>
                <a:sym typeface="Helvetica Neue"/>
              </a:rPr>
              <a:t>New America </a:t>
            </a:r>
          </a:p>
        </p:txBody>
      </p:sp>
      <p:sp>
        <p:nvSpPr>
          <p:cNvPr id="236" name="Shape 236"/>
          <p:cNvSpPr txBox="1"/>
          <p:nvPr/>
        </p:nvSpPr>
        <p:spPr>
          <a:xfrm>
            <a:off x="1665318" y="2004379"/>
            <a:ext cx="3168000" cy="894000"/>
          </a:xfrm>
          <a:prstGeom prst="rect">
            <a:avLst/>
          </a:prstGeom>
          <a:noFill/>
          <a:ln>
            <a:noFill/>
          </a:ln>
        </p:spPr>
        <p:txBody>
          <a:bodyPr wrap="square" lIns="71100" tIns="35550" rIns="71100" bIns="35550" anchor="t" anchorCtr="0">
            <a:noAutofit/>
          </a:bodyPr>
          <a:lstStyle/>
          <a:p>
            <a:pPr marR="0" lvl="0" algn="l" rtl="0">
              <a:spcBef>
                <a:spcPts val="0"/>
              </a:spcBef>
              <a:buNone/>
            </a:pPr>
            <a:r>
              <a:rPr lang="es-PR" sz="2400" dirty="0" smtClean="0">
                <a:solidFill>
                  <a:srgbClr val="FFFFFF"/>
                </a:solidFill>
                <a:latin typeface="Helvetica Neue"/>
                <a:ea typeface="Helvetica Neue"/>
                <a:cs typeface="Helvetica Neue"/>
                <a:sym typeface="Helvetica Neue"/>
              </a:rPr>
              <a:t>Bill Cooper</a:t>
            </a:r>
          </a:p>
          <a:p>
            <a:pPr marR="0" lvl="0" algn="l" rtl="0">
              <a:spcBef>
                <a:spcPts val="0"/>
              </a:spcBef>
              <a:buNone/>
            </a:pPr>
            <a:endParaRPr dirty="0" smtClean="0">
              <a:solidFill>
                <a:srgbClr val="FFFFFF"/>
              </a:solidFill>
              <a:latin typeface="Calibri"/>
              <a:ea typeface="Calibri"/>
              <a:cs typeface="Calibri"/>
              <a:sym typeface="Calibri"/>
            </a:endParaRPr>
          </a:p>
          <a:p>
            <a:pPr marL="0" marR="0" lvl="0" indent="0" algn="l" rtl="0">
              <a:spcBef>
                <a:spcPts val="0"/>
              </a:spcBef>
              <a:buNone/>
            </a:pPr>
            <a:endParaRPr dirty="0" smtClean="0">
              <a:solidFill>
                <a:srgbClr val="FFFFFF"/>
              </a:solidFill>
            </a:endParaRPr>
          </a:p>
          <a:p>
            <a:pPr marL="457200" marR="0" lvl="0" indent="0" algn="l" rtl="0">
              <a:spcBef>
                <a:spcPts val="0"/>
              </a:spcBef>
              <a:buNone/>
            </a:pPr>
            <a:endParaRPr sz="1600" dirty="0">
              <a:solidFill>
                <a:srgbClr val="FFFFFF"/>
              </a:solidFill>
              <a:latin typeface="Calibri"/>
              <a:ea typeface="Calibri"/>
              <a:cs typeface="Calibri"/>
              <a:sym typeface="Calibri"/>
            </a:endParaRPr>
          </a:p>
        </p:txBody>
      </p:sp>
      <p:pic>
        <p:nvPicPr>
          <p:cNvPr id="239" name="Shape 239"/>
          <p:cNvPicPr preferRelativeResize="0"/>
          <p:nvPr/>
        </p:nvPicPr>
        <p:blipFill>
          <a:blip r:embed="rId4">
            <a:alphaModFix/>
          </a:blip>
          <a:stretch>
            <a:fillRect/>
          </a:stretch>
        </p:blipFill>
        <p:spPr>
          <a:xfrm>
            <a:off x="4820998" y="3595725"/>
            <a:ext cx="1100925" cy="1100925"/>
          </a:xfrm>
          <a:prstGeom prst="rect">
            <a:avLst/>
          </a:prstGeom>
          <a:noFill/>
          <a:ln>
            <a:noFill/>
          </a:ln>
        </p:spPr>
      </p:pic>
      <p:pic>
        <p:nvPicPr>
          <p:cNvPr id="240" name="Shape 240"/>
          <p:cNvPicPr preferRelativeResize="0"/>
          <p:nvPr/>
        </p:nvPicPr>
        <p:blipFill>
          <a:blip r:embed="rId5">
            <a:alphaModFix/>
          </a:blip>
          <a:stretch>
            <a:fillRect/>
          </a:stretch>
        </p:blipFill>
        <p:spPr>
          <a:xfrm>
            <a:off x="475650" y="5388488"/>
            <a:ext cx="1100925" cy="1100925"/>
          </a:xfrm>
          <a:prstGeom prst="rect">
            <a:avLst/>
          </a:prstGeom>
          <a:noFill/>
          <a:ln>
            <a:noFill/>
          </a:ln>
        </p:spPr>
      </p:pic>
      <p:pic>
        <p:nvPicPr>
          <p:cNvPr id="2" name="Picture 1" descr="Screen Shot 2017-10-20 at 12.15.03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5650" y="2004379"/>
            <a:ext cx="1030500" cy="1113892"/>
          </a:xfrm>
          <a:prstGeom prst="rect">
            <a:avLst/>
          </a:prstGeom>
        </p:spPr>
      </p:pic>
      <p:sp>
        <p:nvSpPr>
          <p:cNvPr id="3" name="Rectangle 2"/>
          <p:cNvSpPr/>
          <p:nvPr/>
        </p:nvSpPr>
        <p:spPr>
          <a:xfrm>
            <a:off x="1687922" y="2407686"/>
            <a:ext cx="4572000" cy="523220"/>
          </a:xfrm>
          <a:prstGeom prst="rect">
            <a:avLst/>
          </a:prstGeom>
        </p:spPr>
        <p:txBody>
          <a:bodyPr>
            <a:spAutoFit/>
          </a:bodyPr>
          <a:lstStyle/>
          <a:p>
            <a:r>
              <a:rPr lang="en-US" dirty="0" smtClean="0">
                <a:solidFill>
                  <a:srgbClr val="FFFFFF"/>
                </a:solidFill>
              </a:rPr>
              <a:t>Lead </a:t>
            </a:r>
            <a:r>
              <a:rPr lang="en-US" dirty="0">
                <a:solidFill>
                  <a:srgbClr val="FFFFFF"/>
                </a:solidFill>
              </a:rPr>
              <a:t>drafter of and negotiator for the Puerto Rico Oversight, Management, and Economic Stability Act </a:t>
            </a: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252"/>
        <p:cNvGrpSpPr/>
        <p:nvPr/>
      </p:nvGrpSpPr>
      <p:grpSpPr>
        <a:xfrm>
          <a:off x="0" y="0"/>
          <a:ext cx="0" cy="0"/>
          <a:chOff x="0" y="0"/>
          <a:chExt cx="0" cy="0"/>
        </a:xfrm>
      </p:grpSpPr>
      <p:pic>
        <p:nvPicPr>
          <p:cNvPr id="253" name="Shape 253"/>
          <p:cNvPicPr preferRelativeResize="0"/>
          <p:nvPr/>
        </p:nvPicPr>
        <p:blipFill>
          <a:blip r:embed="rId3">
            <a:alphaModFix amt="78000"/>
          </a:blip>
          <a:stretch>
            <a:fillRect/>
          </a:stretch>
        </p:blipFill>
        <p:spPr>
          <a:xfrm>
            <a:off x="-857564" y="1"/>
            <a:ext cx="10287014" cy="6858000"/>
          </a:xfrm>
          <a:prstGeom prst="rect">
            <a:avLst/>
          </a:prstGeom>
          <a:noFill/>
          <a:ln>
            <a:noFill/>
          </a:ln>
        </p:spPr>
      </p:pic>
      <p:sp>
        <p:nvSpPr>
          <p:cNvPr id="254" name="Shape 254"/>
          <p:cNvSpPr/>
          <p:nvPr/>
        </p:nvSpPr>
        <p:spPr>
          <a:xfrm>
            <a:off x="-857550" y="3037950"/>
            <a:ext cx="10287000" cy="3291900"/>
          </a:xfrm>
          <a:prstGeom prst="rect">
            <a:avLst/>
          </a:prstGeom>
          <a:solidFill>
            <a:srgbClr val="FFFFFF"/>
          </a:solidFill>
          <a:ln w="9525" cap="flat" cmpd="sng">
            <a:solidFill>
              <a:srgbClr val="313131">
                <a:alpha val="0"/>
              </a:srgbClr>
            </a:solidFill>
            <a:prstDash val="solid"/>
            <a:round/>
            <a:headEnd type="none" w="med" len="med"/>
            <a:tailEnd type="none" w="med" len="med"/>
          </a:ln>
        </p:spPr>
        <p:txBody>
          <a:bodyPr wrap="square" lIns="71100" tIns="35550" rIns="71100" bIns="35550" anchor="ctr" anchorCtr="0">
            <a:noAutofit/>
          </a:bodyPr>
          <a:lstStyle/>
          <a:p>
            <a:pPr marL="0" marR="0" lvl="0" indent="0" algn="ctr" rtl="0">
              <a:spcBef>
                <a:spcPts val="0"/>
              </a:spcBef>
              <a:buNone/>
            </a:pPr>
            <a:endParaRPr sz="1800" i="0" u="none" strike="noStrike" cap="none">
              <a:latin typeface="Archivo Black"/>
              <a:ea typeface="Archivo Black"/>
              <a:cs typeface="Archivo Black"/>
              <a:sym typeface="Archivo Black"/>
            </a:endParaRPr>
          </a:p>
        </p:txBody>
      </p:sp>
      <p:sp>
        <p:nvSpPr>
          <p:cNvPr id="255" name="Shape 255"/>
          <p:cNvSpPr txBox="1"/>
          <p:nvPr/>
        </p:nvSpPr>
        <p:spPr>
          <a:xfrm>
            <a:off x="412050" y="3146025"/>
            <a:ext cx="8037600" cy="3000000"/>
          </a:xfrm>
          <a:prstGeom prst="rect">
            <a:avLst/>
          </a:prstGeom>
          <a:noFill/>
          <a:ln>
            <a:noFill/>
          </a:ln>
        </p:spPr>
        <p:txBody>
          <a:bodyPr wrap="square" lIns="91425" tIns="91425" rIns="91425" bIns="91425" anchor="ctr" anchorCtr="0">
            <a:noAutofit/>
          </a:bodyPr>
          <a:lstStyle/>
          <a:p>
            <a:pPr lvl="0" algn="ctr" rtl="0">
              <a:spcBef>
                <a:spcPts val="0"/>
              </a:spcBef>
              <a:buNone/>
            </a:pPr>
            <a:r>
              <a:rPr lang="es-PR" sz="3000" b="1" i="1" dirty="0">
                <a:solidFill>
                  <a:srgbClr val="434343"/>
                </a:solidFill>
                <a:latin typeface="Helvetica Neue"/>
                <a:ea typeface="Helvetica Neue"/>
                <a:cs typeface="Helvetica Neue"/>
                <a:sym typeface="Helvetica Neue"/>
              </a:rPr>
              <a:t>“You cannot rebuild a country properly if the elites don’t understand technology in the same way they grasp economics or ideology or propaganda… What good governance and the good society look like is now inextricably linked to an understanding of the digital.”</a:t>
            </a: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10706</TotalTime>
  <Words>1520</Words>
  <Application>Microsoft Macintosh PowerPoint</Application>
  <PresentationFormat>On-screen Show (4:3)</PresentationFormat>
  <Paragraphs>303</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Helvetica Neue</vt:lpstr>
      <vt:lpstr>Archivo Black</vt:lpstr>
      <vt:lpstr>Default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Giancarlo Gonzalez</cp:lastModifiedBy>
  <cp:revision>10</cp:revision>
  <dcterms:modified xsi:type="dcterms:W3CDTF">2017-10-25T03:48:04Z</dcterms:modified>
</cp:coreProperties>
</file>